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31" r:id="rId3"/>
    <p:sldId id="340" r:id="rId4"/>
    <p:sldId id="345" r:id="rId5"/>
    <p:sldId id="351" r:id="rId6"/>
    <p:sldId id="353" r:id="rId7"/>
    <p:sldId id="347" r:id="rId8"/>
    <p:sldId id="342" r:id="rId9"/>
    <p:sldId id="343" r:id="rId10"/>
    <p:sldId id="339" r:id="rId11"/>
    <p:sldId id="370" r:id="rId12"/>
    <p:sldId id="344" r:id="rId13"/>
    <p:sldId id="350" r:id="rId14"/>
    <p:sldId id="349" r:id="rId15"/>
    <p:sldId id="363" r:id="rId16"/>
    <p:sldId id="257" r:id="rId17"/>
    <p:sldId id="258" r:id="rId18"/>
    <p:sldId id="259" r:id="rId19"/>
    <p:sldId id="260" r:id="rId20"/>
    <p:sldId id="261" r:id="rId21"/>
    <p:sldId id="262" r:id="rId22"/>
    <p:sldId id="263" r:id="rId23"/>
    <p:sldId id="364" r:id="rId24"/>
    <p:sldId id="381" r:id="rId25"/>
    <p:sldId id="382" r:id="rId26"/>
    <p:sldId id="383" r:id="rId27"/>
    <p:sldId id="348" r:id="rId28"/>
    <p:sldId id="357" r:id="rId29"/>
    <p:sldId id="359" r:id="rId30"/>
    <p:sldId id="360" r:id="rId31"/>
    <p:sldId id="361" r:id="rId32"/>
    <p:sldId id="362" r:id="rId33"/>
    <p:sldId id="354" r:id="rId34"/>
    <p:sldId id="358" r:id="rId35"/>
    <p:sldId id="356" r:id="rId36"/>
    <p:sldId id="365" r:id="rId37"/>
    <p:sldId id="366" r:id="rId38"/>
    <p:sldId id="367" r:id="rId39"/>
    <p:sldId id="355" r:id="rId40"/>
    <p:sldId id="368" r:id="rId41"/>
    <p:sldId id="346" r:id="rId42"/>
    <p:sldId id="371" r:id="rId43"/>
    <p:sldId id="372" r:id="rId44"/>
    <p:sldId id="373" r:id="rId45"/>
    <p:sldId id="374" r:id="rId46"/>
    <p:sldId id="375" r:id="rId47"/>
    <p:sldId id="376" r:id="rId48"/>
    <p:sldId id="380" r:id="rId49"/>
    <p:sldId id="378" r:id="rId50"/>
    <p:sldId id="379" r:id="rId51"/>
    <p:sldId id="369"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0066"/>
    <a:srgbClr val="00FFCC"/>
    <a:srgbClr val="66FF99"/>
    <a:srgbClr val="84F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1" autoAdjust="0"/>
    <p:restoredTop sz="94614"/>
  </p:normalViewPr>
  <p:slideViewPr>
    <p:cSldViewPr>
      <p:cViewPr varScale="1">
        <p:scale>
          <a:sx n="78" d="100"/>
          <a:sy n="78" d="100"/>
        </p:scale>
        <p:origin x="1526" y="91"/>
      </p:cViewPr>
      <p:guideLst>
        <p:guide orient="horz" pos="2160"/>
        <p:guide pos="2880"/>
      </p:guideLst>
    </p:cSldViewPr>
  </p:slideViewPr>
  <p:notesTextViewPr>
    <p:cViewPr>
      <p:scale>
        <a:sx n="1" d="1"/>
        <a:sy n="1" d="1"/>
      </p:scale>
      <p:origin x="0" y="0"/>
    </p:cViewPr>
  </p:notesTextViewPr>
  <p:notesViewPr>
    <p:cSldViewPr>
      <p:cViewPr varScale="1">
        <p:scale>
          <a:sx n="53" d="100"/>
          <a:sy n="53" d="100"/>
        </p:scale>
        <p:origin x="284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8C360-1451-4FAC-96AE-AED9435A5117}" type="datetimeFigureOut">
              <a:rPr lang="en-US" smtClean="0"/>
              <a:t>1/21/2020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9F04D0-699D-4D6B-A94F-1A7A83CC3965}" type="slidenum">
              <a:rPr lang="en-US" smtClean="0"/>
              <a:t>‹#›</a:t>
            </a:fld>
            <a:endParaRPr lang="en-US"/>
          </a:p>
        </p:txBody>
      </p:sp>
    </p:spTree>
    <p:extLst>
      <p:ext uri="{BB962C8B-B14F-4D97-AF65-F5344CB8AC3E}">
        <p14:creationId xmlns:p14="http://schemas.microsoft.com/office/powerpoint/2010/main" val="4085081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c9d069856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7c9d069856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9d069856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c9d069856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7c9d069856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ms"/>
              <a:t>20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d069856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c9d069856_0_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7c9d069856_0_10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ms"/>
              <a:t>21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c9d069856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c9d069856_0_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7c9d069856_0_1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ms"/>
              <a:t>22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2D47140-E761-4776-BB05-B90A68E34D64}"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
        <p:nvSpPr>
          <p:cNvPr id="7" name="Rectangle 6"/>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great learning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9515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47140-E761-4776-BB05-B90A68E34D64}"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
        <p:nvSpPr>
          <p:cNvPr id="7" name="Rectangle 6"/>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great learning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745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D47140-E761-4776-BB05-B90A68E34D64}"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
        <p:nvSpPr>
          <p:cNvPr id="7" name="Rectangle 6"/>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great learning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16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47140-E761-4776-BB05-B90A68E34D64}"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
        <p:nvSpPr>
          <p:cNvPr id="7" name="Rectangle 6"/>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great learning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773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D47140-E761-4776-BB05-B90A68E34D64}"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F75C-1349-4428-A080-E4DEDA9691AA}" type="slidenum">
              <a:rPr lang="en-US" smtClean="0"/>
              <a:t>‹#›</a:t>
            </a:fld>
            <a:endParaRPr lang="en-US"/>
          </a:p>
        </p:txBody>
      </p:sp>
      <p:sp>
        <p:nvSpPr>
          <p:cNvPr id="7" name="Rectangle 6"/>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great learning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104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D47140-E761-4776-BB05-B90A68E34D64}"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a:p>
        </p:txBody>
      </p:sp>
      <p:sp>
        <p:nvSpPr>
          <p:cNvPr id="8" name="Rectangle 7"/>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Image result for great learning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90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D47140-E761-4776-BB05-B90A68E34D64}" type="datetimeFigureOut">
              <a:rPr lang="en-US" smtClean="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8DF75C-1349-4428-A080-E4DEDA9691AA}" type="slidenum">
              <a:rPr lang="en-US" smtClean="0"/>
              <a:t>‹#›</a:t>
            </a:fld>
            <a:endParaRPr lang="en-US"/>
          </a:p>
        </p:txBody>
      </p:sp>
      <p:sp>
        <p:nvSpPr>
          <p:cNvPr id="10" name="Rectangle 9"/>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great learning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304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2D47140-E761-4776-BB05-B90A68E34D64}" type="datetimeFigureOut">
              <a:rPr lang="en-US" smtClean="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8DF75C-1349-4428-A080-E4DEDA9691AA}" type="slidenum">
              <a:rPr lang="en-US" smtClean="0"/>
              <a:t>‹#›</a:t>
            </a:fld>
            <a:endParaRPr lang="en-US"/>
          </a:p>
        </p:txBody>
      </p:sp>
      <p:sp>
        <p:nvSpPr>
          <p:cNvPr id="6" name="Rectangle 5"/>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Image result for great learning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1818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D47140-E761-4776-BB05-B90A68E34D64}" type="datetimeFigureOut">
              <a:rPr lang="en-US" smtClean="0"/>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8DF75C-1349-4428-A080-E4DEDA9691AA}" type="slidenum">
              <a:rPr lang="en-US" smtClean="0"/>
              <a:t>‹#›</a:t>
            </a:fld>
            <a:endParaRPr lang="en-US"/>
          </a:p>
        </p:txBody>
      </p:sp>
      <p:sp>
        <p:nvSpPr>
          <p:cNvPr id="5" name="Rectangle 4"/>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great learning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77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D47140-E761-4776-BB05-B90A68E34D64}"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a:p>
        </p:txBody>
      </p:sp>
      <p:sp>
        <p:nvSpPr>
          <p:cNvPr id="8" name="Rectangle 7"/>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Image result for great learning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902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D47140-E761-4776-BB05-B90A68E34D64}"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F75C-1349-4428-A080-E4DEDA9691AA}" type="slidenum">
              <a:rPr lang="en-US" smtClean="0"/>
              <a:t>‹#›</a:t>
            </a:fld>
            <a:endParaRPr lang="en-US"/>
          </a:p>
        </p:txBody>
      </p:sp>
      <p:sp>
        <p:nvSpPr>
          <p:cNvPr id="8" name="Rectangle 7"/>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Image result for great learning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4186394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47140-E761-4776-BB05-B90A68E34D64}" type="datetimeFigureOut">
              <a:rPr lang="en-US" smtClean="0"/>
              <a:t>1/21/2020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DF75C-1349-4428-A080-E4DEDA9691AA}" type="slidenum">
              <a:rPr lang="en-US" smtClean="0"/>
              <a:t>‹#›</a:t>
            </a:fld>
            <a:endParaRPr lang="en-US"/>
          </a:p>
        </p:txBody>
      </p:sp>
      <p:pic>
        <p:nvPicPr>
          <p:cNvPr id="7" name="Picture 2" descr="D:\1.PGPBA\01. Marketing\GL High Res Logos\Greatlearning Logo_160915.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53200" y="-25898"/>
            <a:ext cx="2362200" cy="327947"/>
          </a:xfrm>
          <a:prstGeom prst="rect">
            <a:avLst/>
          </a:prstGeom>
          <a:noFill/>
          <a:extLst>
            <a:ext uri="{909E8E84-426E-40DD-AFC4-6F175D3DCCD1}">
              <a14:hiddenFill xmlns:a14="http://schemas.microsoft.com/office/drawing/2010/main">
                <a:solidFill>
                  <a:srgbClr val="FFFFFF"/>
                </a:solidFill>
              </a14:hiddenFill>
            </a:ext>
          </a:extLst>
        </p:spPr>
      </p:pic>
      <p:sp>
        <p:nvSpPr>
          <p:cNvPr id="8" name="Round Diagonal Corner Rectangle 7"/>
          <p:cNvSpPr/>
          <p:nvPr userDrawn="1"/>
        </p:nvSpPr>
        <p:spPr>
          <a:xfrm>
            <a:off x="45026" y="84280"/>
            <a:ext cx="206087" cy="2209800"/>
          </a:xfrm>
          <a:prstGeom prst="round2DiagRect">
            <a:avLst/>
          </a:prstGeom>
          <a:solidFill>
            <a:srgbClr val="0070C0"/>
          </a:solidFill>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ound Diagonal Corner Rectangle 8"/>
          <p:cNvSpPr/>
          <p:nvPr userDrawn="1"/>
        </p:nvSpPr>
        <p:spPr>
          <a:xfrm>
            <a:off x="45026" y="2373076"/>
            <a:ext cx="206087" cy="4461170"/>
          </a:xfrm>
          <a:prstGeom prst="round2DiagRect">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p:cNvSpPr/>
          <p:nvPr userDrawn="1"/>
        </p:nvSpPr>
        <p:spPr>
          <a:xfrm>
            <a:off x="6400800" y="0"/>
            <a:ext cx="2743200" cy="621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52400" y="-625476"/>
            <a:ext cx="9296400" cy="6254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great learning log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6520538" y="81708"/>
            <a:ext cx="2503723" cy="5810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261938"/>
            <a:ext cx="8229600"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18106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jf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3"/>
          <p:cNvSpPr/>
          <p:nvPr/>
        </p:nvSpPr>
        <p:spPr>
          <a:xfrm>
            <a:off x="556181" y="381000"/>
            <a:ext cx="8534400" cy="5632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400"/>
              <a:buFont typeface="Times New Roman"/>
              <a:buNone/>
            </a:pPr>
            <a:r>
              <a:rPr lang="ms" sz="1400" b="1" dirty="0">
                <a:solidFill>
                  <a:schemeClr val="dk1"/>
                </a:solidFill>
                <a:latin typeface="Times New Roman"/>
                <a:ea typeface="Times New Roman"/>
                <a:cs typeface="Times New Roman"/>
                <a:sym typeface="Times New Roman"/>
              </a:rPr>
              <a:t>Final</a:t>
            </a:r>
            <a:r>
              <a:rPr lang="ms" sz="1400" b="1" i="0" u="none" strike="noStrike" cap="none" dirty="0">
                <a:solidFill>
                  <a:schemeClr val="dk1"/>
                </a:solidFill>
                <a:latin typeface="Times New Roman"/>
                <a:ea typeface="Times New Roman"/>
                <a:cs typeface="Times New Roman"/>
                <a:sym typeface="Times New Roman"/>
              </a:rPr>
              <a:t> Project Report on</a:t>
            </a:r>
            <a:endParaRPr dirty="0"/>
          </a:p>
          <a:p>
            <a:pPr marL="0" marR="0" lvl="0" indent="0" algn="ctr" rtl="0">
              <a:lnSpc>
                <a:spcPct val="100000"/>
              </a:lnSpc>
              <a:spcBef>
                <a:spcPts val="0"/>
              </a:spcBef>
              <a:spcAft>
                <a:spcPts val="0"/>
              </a:spcAft>
              <a:buClr>
                <a:schemeClr val="dk1"/>
              </a:buClr>
              <a:buSzPts val="1400"/>
              <a:buFont typeface="Arial"/>
              <a:buNone/>
            </a:pPr>
            <a:endParaRPr sz="1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600"/>
              <a:buFont typeface="Arial"/>
              <a:buNone/>
            </a:pPr>
            <a:endParaRPr sz="600" b="0" i="0" u="none" strike="noStrike" cap="none" dirty="0">
              <a:solidFill>
                <a:schemeClr val="dk1"/>
              </a:solidFill>
              <a:latin typeface="Arial"/>
              <a:ea typeface="Arial"/>
              <a:cs typeface="Arial"/>
              <a:sym typeface="Arial"/>
            </a:endParaRPr>
          </a:p>
          <a:p>
            <a:pPr marL="0" lvl="0" indent="0" algn="ctr" rtl="0">
              <a:spcBef>
                <a:spcPts val="0"/>
              </a:spcBef>
              <a:spcAft>
                <a:spcPts val="0"/>
              </a:spcAft>
              <a:buClr>
                <a:schemeClr val="dk1"/>
              </a:buClr>
              <a:buSzPts val="3959"/>
              <a:buFont typeface="Times New Roman"/>
              <a:buNone/>
            </a:pPr>
            <a:r>
              <a:rPr lang="ms" sz="1800" b="1" dirty="0">
                <a:solidFill>
                  <a:schemeClr val="dk1"/>
                </a:solidFill>
                <a:latin typeface="Times New Roman"/>
                <a:ea typeface="Times New Roman"/>
                <a:cs typeface="Times New Roman"/>
                <a:sym typeface="Times New Roman"/>
              </a:rPr>
              <a:t>Hand Gesture Recognition</a:t>
            </a:r>
            <a:endParaRPr sz="1800" dirty="0"/>
          </a:p>
          <a:p>
            <a:pPr marL="0" marR="0" lvl="0" indent="0" algn="ctr" rtl="0">
              <a:lnSpc>
                <a:spcPct val="100000"/>
              </a:lnSpc>
              <a:spcBef>
                <a:spcPts val="0"/>
              </a:spcBef>
              <a:spcAft>
                <a:spcPts val="0"/>
              </a:spcAft>
              <a:buClr>
                <a:schemeClr val="dk1"/>
              </a:buClr>
              <a:buSzPts val="600"/>
              <a:buFont typeface="Arial"/>
              <a:buNone/>
            </a:pPr>
            <a:endParaRPr sz="6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Times New Roman"/>
              <a:buNone/>
            </a:pPr>
            <a:r>
              <a:rPr lang="ms" sz="1400" b="1" i="0" u="none" strike="noStrike" cap="none" dirty="0">
                <a:solidFill>
                  <a:schemeClr val="dk1"/>
                </a:solidFill>
                <a:latin typeface="Times New Roman"/>
                <a:ea typeface="Times New Roman"/>
                <a:cs typeface="Times New Roman"/>
                <a:sym typeface="Times New Roman"/>
              </a:rPr>
              <a:t>Submitted by</a:t>
            </a:r>
            <a:endParaRPr dirty="0"/>
          </a:p>
          <a:p>
            <a:pPr marL="0" marR="0" lvl="0" indent="0" algn="ctr" rtl="0">
              <a:lnSpc>
                <a:spcPct val="100000"/>
              </a:lnSpc>
              <a:spcBef>
                <a:spcPts val="0"/>
              </a:spcBef>
              <a:spcAft>
                <a:spcPts val="0"/>
              </a:spcAft>
              <a:buClr>
                <a:schemeClr val="dk1"/>
              </a:buClr>
              <a:buSzPts val="1400"/>
              <a:buFont typeface="Arial"/>
              <a:buNone/>
            </a:pPr>
            <a:endParaRPr sz="1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600"/>
              <a:buFont typeface="Arial"/>
              <a:buNone/>
            </a:pPr>
            <a:endParaRPr sz="6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Times New Roman"/>
              <a:buNone/>
            </a:pPr>
            <a:r>
              <a:rPr lang="ms" sz="1400" b="1" i="0" u="none" strike="noStrike" cap="none" dirty="0">
                <a:solidFill>
                  <a:schemeClr val="dk1"/>
                </a:solidFill>
                <a:latin typeface="Times New Roman"/>
                <a:ea typeface="Times New Roman"/>
                <a:cs typeface="Times New Roman"/>
                <a:sym typeface="Times New Roman"/>
              </a:rPr>
              <a:t>Group No. </a:t>
            </a:r>
            <a:r>
              <a:rPr lang="ms" b="1" dirty="0">
                <a:solidFill>
                  <a:schemeClr val="dk1"/>
                </a:solidFill>
                <a:latin typeface="Times New Roman"/>
                <a:ea typeface="Times New Roman"/>
                <a:cs typeface="Times New Roman"/>
                <a:sym typeface="Times New Roman"/>
              </a:rPr>
              <a:t>5 </a:t>
            </a:r>
            <a:r>
              <a:rPr lang="ms" sz="1400" b="1" i="0" u="none" strike="noStrike" cap="none" dirty="0">
                <a:solidFill>
                  <a:schemeClr val="dk1"/>
                </a:solidFill>
                <a:latin typeface="Times New Roman"/>
                <a:ea typeface="Times New Roman"/>
                <a:cs typeface="Times New Roman"/>
                <a:sym typeface="Times New Roman"/>
              </a:rPr>
              <a:t>[Batch: Sep 2019, Location: Chennai]</a:t>
            </a:r>
            <a:endParaRPr dirty="0"/>
          </a:p>
          <a:p>
            <a:pPr marL="0" marR="0" lvl="0" indent="0" algn="ctr" rtl="0">
              <a:lnSpc>
                <a:spcPct val="100000"/>
              </a:lnSpc>
              <a:spcBef>
                <a:spcPts val="0"/>
              </a:spcBef>
              <a:spcAft>
                <a:spcPts val="0"/>
              </a:spcAft>
              <a:buClr>
                <a:schemeClr val="dk1"/>
              </a:buClr>
              <a:buSzPts val="1400"/>
              <a:buFont typeface="Arial"/>
              <a:buNone/>
            </a:pPr>
            <a:endParaRPr sz="1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600"/>
              <a:buFont typeface="Arial"/>
              <a:buNone/>
            </a:pPr>
            <a:endParaRPr sz="6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Times New Roman"/>
              <a:buNone/>
            </a:pPr>
            <a:r>
              <a:rPr lang="ms" sz="1400" b="1" i="0" u="none" strike="noStrike" cap="none" dirty="0">
                <a:solidFill>
                  <a:schemeClr val="dk1"/>
                </a:solidFill>
                <a:latin typeface="Times New Roman"/>
                <a:ea typeface="Times New Roman"/>
                <a:cs typeface="Times New Roman"/>
                <a:sym typeface="Times New Roman"/>
              </a:rPr>
              <a:t>Group Members</a:t>
            </a:r>
            <a:endParaRPr dirty="0"/>
          </a:p>
          <a:p>
            <a:pPr marL="0" marR="0" lvl="0" indent="0" algn="ctr" rtl="0">
              <a:lnSpc>
                <a:spcPct val="100000"/>
              </a:lnSpc>
              <a:spcBef>
                <a:spcPts val="0"/>
              </a:spcBef>
              <a:spcAft>
                <a:spcPts val="0"/>
              </a:spcAft>
              <a:buClr>
                <a:schemeClr val="dk1"/>
              </a:buClr>
              <a:buSzPts val="1400"/>
              <a:buFont typeface="Arial"/>
              <a:buNone/>
            </a:pPr>
            <a:endParaRPr sz="1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600"/>
              <a:buFont typeface="Arial"/>
              <a:buNone/>
            </a:pPr>
            <a:endParaRPr sz="600" b="0" i="0" u="none" strike="noStrike" cap="none" dirty="0">
              <a:solidFill>
                <a:schemeClr val="dk1"/>
              </a:solidFill>
              <a:latin typeface="Arial"/>
              <a:ea typeface="Arial"/>
              <a:cs typeface="Arial"/>
              <a:sym typeface="Arial"/>
            </a:endParaRPr>
          </a:p>
          <a:p>
            <a:pPr marL="2506663" marR="0" lvl="6" indent="-265113" rtl="0">
              <a:spcBef>
                <a:spcPts val="0"/>
              </a:spcBef>
              <a:spcAft>
                <a:spcPts val="0"/>
              </a:spcAft>
              <a:buClr>
                <a:schemeClr val="dk1"/>
              </a:buClr>
              <a:buSzPts val="1400"/>
              <a:buFont typeface="Calibri"/>
              <a:buAutoNum type="arabicPeriod"/>
            </a:pPr>
            <a:r>
              <a:rPr lang="en-IN" b="1" dirty="0">
                <a:solidFill>
                  <a:schemeClr val="dk1"/>
                </a:solidFill>
              </a:rPr>
              <a:t>Moturu </a:t>
            </a:r>
            <a:r>
              <a:rPr lang="ms" b="1" dirty="0">
                <a:solidFill>
                  <a:schemeClr val="dk1"/>
                </a:solidFill>
              </a:rPr>
              <a:t>Praveen Bhargav  - GBJALA8ZHP</a:t>
            </a:r>
            <a:endParaRPr sz="600" b="0" i="0" u="none" strike="noStrike" cap="none" dirty="0">
              <a:solidFill>
                <a:schemeClr val="dk1"/>
              </a:solidFill>
              <a:latin typeface="Arial"/>
              <a:ea typeface="Arial"/>
              <a:cs typeface="Arial"/>
              <a:sym typeface="Arial"/>
            </a:endParaRPr>
          </a:p>
          <a:p>
            <a:pPr marL="2506663" marR="0" lvl="6" indent="-265113" rtl="0">
              <a:spcBef>
                <a:spcPts val="0"/>
              </a:spcBef>
              <a:spcAft>
                <a:spcPts val="0"/>
              </a:spcAft>
              <a:buClr>
                <a:schemeClr val="dk1"/>
              </a:buClr>
              <a:buSzPts val="1400"/>
              <a:buFont typeface="Calibri"/>
              <a:buAutoNum type="arabicPeriod"/>
            </a:pPr>
            <a:r>
              <a:rPr lang="ms" b="1" dirty="0">
                <a:solidFill>
                  <a:schemeClr val="dk1"/>
                </a:solidFill>
              </a:rPr>
              <a:t>Christo Thomas	        - 9</a:t>
            </a:r>
            <a:r>
              <a:rPr lang="en-IN" b="1" dirty="0">
                <a:solidFill>
                  <a:schemeClr val="dk1"/>
                </a:solidFill>
              </a:rPr>
              <a:t>EHX3RNJUB</a:t>
            </a:r>
            <a:endParaRPr sz="600" b="0" i="0" u="none" strike="noStrike" cap="none" dirty="0">
              <a:solidFill>
                <a:schemeClr val="dk1"/>
              </a:solidFill>
              <a:latin typeface="Arial"/>
              <a:ea typeface="Arial"/>
              <a:cs typeface="Arial"/>
              <a:sym typeface="Arial"/>
            </a:endParaRPr>
          </a:p>
          <a:p>
            <a:pPr marL="2506663" marR="0" lvl="6" indent="-265113" rtl="0">
              <a:spcBef>
                <a:spcPts val="0"/>
              </a:spcBef>
              <a:spcAft>
                <a:spcPts val="0"/>
              </a:spcAft>
              <a:buClr>
                <a:schemeClr val="dk1"/>
              </a:buClr>
              <a:buSzPts val="1400"/>
              <a:buFont typeface="Calibri"/>
              <a:buAutoNum type="arabicPeriod"/>
            </a:pPr>
            <a:r>
              <a:rPr lang="ms" b="1" dirty="0">
                <a:solidFill>
                  <a:schemeClr val="dk1"/>
                </a:solidFill>
              </a:rPr>
              <a:t>Farid Ahmed	        - TAZX6XUY0D</a:t>
            </a:r>
            <a:endParaRPr sz="600" b="0" i="0" u="none" strike="noStrike" cap="none" dirty="0">
              <a:solidFill>
                <a:schemeClr val="dk1"/>
              </a:solidFill>
              <a:latin typeface="Arial"/>
              <a:ea typeface="Arial"/>
              <a:cs typeface="Arial"/>
              <a:sym typeface="Arial"/>
            </a:endParaRPr>
          </a:p>
          <a:p>
            <a:pPr marL="2506663" marR="0" lvl="6" indent="-265113" rtl="0">
              <a:spcBef>
                <a:spcPts val="0"/>
              </a:spcBef>
              <a:spcAft>
                <a:spcPts val="0"/>
              </a:spcAft>
              <a:buClr>
                <a:schemeClr val="dk1"/>
              </a:buClr>
              <a:buSzPts val="1400"/>
              <a:buFont typeface="Calibri"/>
              <a:buAutoNum type="arabicPeriod"/>
            </a:pPr>
            <a:r>
              <a:rPr lang="ms" b="1" dirty="0">
                <a:solidFill>
                  <a:schemeClr val="dk1"/>
                </a:solidFill>
              </a:rPr>
              <a:t>Sai Sandeep		        - </a:t>
            </a:r>
            <a:r>
              <a:rPr lang="en-IN" b="1" dirty="0">
                <a:solidFill>
                  <a:schemeClr val="dk1"/>
                </a:solidFill>
              </a:rPr>
              <a:t>LO44VDOBAM</a:t>
            </a:r>
            <a:endParaRPr sz="600" b="0" i="0" u="none" strike="noStrike" cap="none" dirty="0">
              <a:solidFill>
                <a:schemeClr val="dk1"/>
              </a:solidFill>
              <a:latin typeface="Arial"/>
              <a:ea typeface="Arial"/>
              <a:cs typeface="Arial"/>
              <a:sym typeface="Arial"/>
            </a:endParaRPr>
          </a:p>
          <a:p>
            <a:pPr marL="2506663" marR="0" lvl="6" indent="-265113" rtl="0">
              <a:spcBef>
                <a:spcPts val="0"/>
              </a:spcBef>
              <a:spcAft>
                <a:spcPts val="0"/>
              </a:spcAft>
              <a:buClr>
                <a:schemeClr val="dk1"/>
              </a:buClr>
              <a:buSzPts val="1400"/>
              <a:buFont typeface="Calibri"/>
              <a:buAutoNum type="arabicPeriod"/>
            </a:pPr>
            <a:r>
              <a:rPr lang="en-IN" b="1" dirty="0">
                <a:solidFill>
                  <a:schemeClr val="dk1"/>
                </a:solidFill>
              </a:rPr>
              <a:t>VKS </a:t>
            </a:r>
            <a:r>
              <a:rPr lang="ms" b="1" dirty="0">
                <a:solidFill>
                  <a:schemeClr val="dk1"/>
                </a:solidFill>
              </a:rPr>
              <a:t>Pavithran	        - FTE9DUJGJH</a:t>
            </a:r>
            <a:endParaRPr sz="600" b="0" i="0" u="none" strike="noStrike" cap="none" dirty="0">
              <a:solidFill>
                <a:schemeClr val="dk1"/>
              </a:solidFill>
              <a:latin typeface="Arial"/>
              <a:ea typeface="Arial"/>
              <a:cs typeface="Arial"/>
              <a:sym typeface="Arial"/>
            </a:endParaRPr>
          </a:p>
          <a:p>
            <a:pPr marL="2506663" marR="0" lvl="6" indent="-265113" rtl="0">
              <a:spcBef>
                <a:spcPts val="0"/>
              </a:spcBef>
              <a:spcAft>
                <a:spcPts val="0"/>
              </a:spcAft>
              <a:buClr>
                <a:schemeClr val="dk1"/>
              </a:buClr>
              <a:buSzPts val="1400"/>
              <a:buFont typeface="Calibri"/>
              <a:buAutoNum type="arabicPeriod"/>
            </a:pPr>
            <a:r>
              <a:rPr lang="ms" b="1" dirty="0">
                <a:solidFill>
                  <a:schemeClr val="dk1"/>
                </a:solidFill>
              </a:rPr>
              <a:t>Surya Y 		        - 6C2O2GZQPVI</a:t>
            </a:r>
            <a:endParaRPr dirty="0"/>
          </a:p>
          <a:p>
            <a:pPr marL="3086100" marR="0" lvl="6" indent="-254000" algn="just" rtl="0">
              <a:spcBef>
                <a:spcPts val="0"/>
              </a:spcBef>
              <a:spcAft>
                <a:spcPts val="0"/>
              </a:spcAft>
              <a:buClr>
                <a:schemeClr val="dk1"/>
              </a:buClr>
              <a:buSzPts val="1400"/>
              <a:buFont typeface="Calibri"/>
              <a:buNone/>
            </a:pPr>
            <a:endParaRPr sz="1400" b="1" i="0" u="none" strike="noStrike" cap="none" dirty="0">
              <a:solidFill>
                <a:schemeClr val="dk1"/>
              </a:solidFill>
              <a:latin typeface="Arial"/>
              <a:ea typeface="Arial"/>
              <a:cs typeface="Arial"/>
              <a:sym typeface="Arial"/>
            </a:endParaRPr>
          </a:p>
          <a:p>
            <a:pPr marL="3086100" marR="0" lvl="6" indent="-304800" algn="just" rtl="0">
              <a:spcBef>
                <a:spcPts val="0"/>
              </a:spcBef>
              <a:spcAft>
                <a:spcPts val="0"/>
              </a:spcAft>
              <a:buClr>
                <a:schemeClr val="dk1"/>
              </a:buClr>
              <a:buSzPts val="600"/>
              <a:buFont typeface="Calibri"/>
              <a:buNone/>
            </a:pPr>
            <a:endParaRPr sz="6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Times New Roman"/>
              <a:buNone/>
            </a:pPr>
            <a:r>
              <a:rPr lang="ms" sz="1400" b="1" i="0" u="none" strike="noStrike" cap="none" dirty="0">
                <a:solidFill>
                  <a:schemeClr val="dk1"/>
                </a:solidFill>
                <a:latin typeface="Times New Roman"/>
                <a:ea typeface="Times New Roman"/>
                <a:cs typeface="Times New Roman"/>
                <a:sym typeface="Times New Roman"/>
              </a:rPr>
              <a:t>Research Supervisor</a:t>
            </a:r>
            <a:endParaRPr dirty="0"/>
          </a:p>
          <a:p>
            <a:pPr marL="0" marR="0" lvl="0" indent="0" algn="ctr" rtl="0">
              <a:lnSpc>
                <a:spcPct val="100000"/>
              </a:lnSpc>
              <a:spcBef>
                <a:spcPts val="0"/>
              </a:spcBef>
              <a:spcAft>
                <a:spcPts val="0"/>
              </a:spcAft>
              <a:buClr>
                <a:schemeClr val="dk1"/>
              </a:buClr>
              <a:buSzPts val="600"/>
              <a:buFont typeface="Arial"/>
              <a:buNone/>
            </a:pPr>
            <a:endParaRPr sz="6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Times New Roman"/>
              <a:buNone/>
            </a:pPr>
            <a:r>
              <a:rPr lang="ms" b="1" dirty="0">
                <a:solidFill>
                  <a:schemeClr val="dk1"/>
                </a:solidFill>
                <a:latin typeface="Times New Roman"/>
                <a:ea typeface="Times New Roman"/>
                <a:cs typeface="Times New Roman"/>
                <a:sym typeface="Times New Roman"/>
              </a:rPr>
              <a:t>Ms Anjana Agrawal</a:t>
            </a:r>
            <a:endParaRPr dirty="0"/>
          </a:p>
          <a:p>
            <a:pPr marL="0" marR="0" lvl="0" indent="0" algn="ctr" rtl="0">
              <a:lnSpc>
                <a:spcPct val="100000"/>
              </a:lnSpc>
              <a:spcBef>
                <a:spcPts val="0"/>
              </a:spcBef>
              <a:spcAft>
                <a:spcPts val="0"/>
              </a:spcAft>
              <a:buClr>
                <a:schemeClr val="dk1"/>
              </a:buClr>
              <a:buSzPts val="1400"/>
              <a:buFont typeface="Arial"/>
              <a:buNone/>
            </a:pPr>
            <a:endParaRPr sz="1400" b="1"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600"/>
              <a:buFont typeface="Arial"/>
              <a:buNone/>
            </a:pPr>
            <a:endParaRPr sz="6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Times New Roman"/>
              <a:buNone/>
            </a:pPr>
            <a:r>
              <a:rPr lang="ms" sz="1400" b="1" i="0" u="none" strike="noStrike" cap="none" dirty="0">
                <a:solidFill>
                  <a:schemeClr val="dk1"/>
                </a:solidFill>
                <a:latin typeface="Times New Roman"/>
                <a:ea typeface="Times New Roman"/>
                <a:cs typeface="Times New Roman"/>
                <a:sym typeface="Times New Roman"/>
              </a:rPr>
              <a:t>Great Lakes Institute of Management</a:t>
            </a:r>
            <a:endParaRPr sz="6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128" name="Google Shape;128;p13"/>
          <p:cNvPicPr preferRelativeResize="0"/>
          <p:nvPr/>
        </p:nvPicPr>
        <p:blipFill rotWithShape="1">
          <a:blip r:embed="rId3">
            <a:alphaModFix/>
          </a:blip>
          <a:srcRect/>
          <a:stretch/>
        </p:blipFill>
        <p:spPr>
          <a:xfrm>
            <a:off x="3657600" y="5943600"/>
            <a:ext cx="2438400" cy="914399"/>
          </a:xfrm>
          <a:prstGeom prst="rect">
            <a:avLst/>
          </a:prstGeom>
          <a:noFill/>
          <a:ln>
            <a:noFill/>
          </a:ln>
        </p:spPr>
      </p:pic>
      <p:sp>
        <p:nvSpPr>
          <p:cNvPr id="129" name="Google Shape;129;p13"/>
          <p:cNvSpPr/>
          <p:nvPr/>
        </p:nvSpPr>
        <p:spPr>
          <a:xfrm>
            <a:off x="3078625" y="4275138"/>
            <a:ext cx="31242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2400" dirty="0"/>
              <a:t>Shape of the data :  </a:t>
            </a:r>
            <a:r>
              <a:rPr lang="is-IS" sz="2400" dirty="0"/>
              <a:t>(78096, 38)</a:t>
            </a:r>
            <a:endParaRPr lang="en-US" sz="2400" u="sng" dirty="0"/>
          </a:p>
          <a:p>
            <a:endParaRPr lang="en-US" sz="2400" u="sng" dirty="0"/>
          </a:p>
          <a:p>
            <a:r>
              <a:rPr lang="en-US" sz="2400" dirty="0"/>
              <a:t>Columns :   </a:t>
            </a:r>
            <a:r>
              <a:rPr lang="nl-NL" sz="2400" dirty="0"/>
              <a:t>'Class', 'User', 'X0', 'Y0', 'Z0', 'X1', 'Y1', 'Z1', 'X2', 'Y2', 'Z2', 'X3', 'Y3', 'Z3’</a:t>
            </a:r>
            <a:r>
              <a:rPr lang="mr-IN" sz="2400" dirty="0"/>
              <a:t>……</a:t>
            </a:r>
            <a:r>
              <a:rPr lang="en-US" sz="2400" dirty="0"/>
              <a:t>..</a:t>
            </a:r>
            <a:r>
              <a:rPr lang="nl-NL" sz="2400" dirty="0"/>
              <a:t> 'X11', 'Y11', 'Z11’.</a:t>
            </a:r>
            <a:endParaRPr lang="en-US" sz="2400" dirty="0"/>
          </a:p>
          <a:p>
            <a:endParaRPr lang="en-US" sz="2400" u="sng" dirty="0"/>
          </a:p>
          <a:p>
            <a:r>
              <a:rPr lang="en-US" sz="2400" dirty="0"/>
              <a:t>x, y, z represents the co-ordinates of various markers.</a:t>
            </a:r>
          </a:p>
          <a:p>
            <a:endParaRPr lang="en-US" sz="2400" u="sng" dirty="0"/>
          </a:p>
          <a:p>
            <a:r>
              <a:rPr lang="en-US" sz="2400" dirty="0"/>
              <a:t>There are 12 markers: 0 to 11</a:t>
            </a:r>
          </a:p>
          <a:p>
            <a:r>
              <a:rPr lang="en-US" sz="2400" dirty="0"/>
              <a:t>1 at back of glove(1)</a:t>
            </a:r>
          </a:p>
          <a:p>
            <a:r>
              <a:rPr lang="en-US" sz="2400" dirty="0"/>
              <a:t>3 on thumb(1*3)</a:t>
            </a:r>
          </a:p>
          <a:p>
            <a:r>
              <a:rPr lang="en-US" sz="2400" dirty="0"/>
              <a:t>2 on each finger( 2*4=8)</a:t>
            </a:r>
          </a:p>
          <a:p>
            <a:endParaRPr lang="en-US" sz="2400" dirty="0"/>
          </a:p>
        </p:txBody>
      </p:sp>
      <p:sp>
        <p:nvSpPr>
          <p:cNvPr id="3" name="Title 2"/>
          <p:cNvSpPr>
            <a:spLocks noGrp="1"/>
          </p:cNvSpPr>
          <p:nvPr>
            <p:ph type="title"/>
          </p:nvPr>
        </p:nvSpPr>
        <p:spPr/>
        <p:txBody>
          <a:bodyPr/>
          <a:lstStyle/>
          <a:p>
            <a:r>
              <a:rPr lang="en-US" dirty="0"/>
              <a:t>About the data set:</a:t>
            </a:r>
          </a:p>
        </p:txBody>
      </p:sp>
    </p:spTree>
    <p:extLst>
      <p:ext uri="{BB962C8B-B14F-4D97-AF65-F5344CB8AC3E}">
        <p14:creationId xmlns:p14="http://schemas.microsoft.com/office/powerpoint/2010/main" val="1528021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There are 14 Users and each user has contributed to 9000 to 10,000  patterns among 5 postures.</a:t>
            </a:r>
            <a:endParaRPr lang="en-US" u="sng" dirty="0"/>
          </a:p>
          <a:p>
            <a:endParaRPr lang="en-US" u="sng" dirty="0"/>
          </a:p>
          <a:p>
            <a:r>
              <a:rPr lang="en-US" u="sng" dirty="0"/>
              <a:t>Class : Represents the posture of the hand.</a:t>
            </a:r>
          </a:p>
          <a:p>
            <a:r>
              <a:rPr lang="en-US" dirty="0"/>
              <a:t>1=Fist(with thumb out)</a:t>
            </a:r>
          </a:p>
          <a:p>
            <a:r>
              <a:rPr lang="en-US" dirty="0"/>
              <a:t>2=Stop(hand flat)</a:t>
            </a:r>
          </a:p>
          <a:p>
            <a:r>
              <a:rPr lang="en-US" dirty="0"/>
              <a:t>3=Point1(point with pointer finger)</a:t>
            </a:r>
          </a:p>
          <a:p>
            <a:r>
              <a:rPr lang="en-US" dirty="0"/>
              <a:t>4=Point2(point with pointer and middle fingers)</a:t>
            </a:r>
          </a:p>
          <a:p>
            <a:r>
              <a:rPr lang="en-US" dirty="0"/>
              <a:t>5=Grab(fingers curled as if to grab). </a:t>
            </a:r>
          </a:p>
          <a:p>
            <a:endParaRPr lang="en-US" dirty="0"/>
          </a:p>
          <a:p>
            <a:endParaRPr lang="en-US" dirty="0"/>
          </a:p>
        </p:txBody>
      </p:sp>
    </p:spTree>
    <p:extLst>
      <p:ext uri="{BB962C8B-B14F-4D97-AF65-F5344CB8AC3E}">
        <p14:creationId xmlns:p14="http://schemas.microsoft.com/office/powerpoint/2010/main" val="119602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B364FE41-F59E-4E25-A635-71630B5465EC}"/>
              </a:ext>
            </a:extLst>
          </p:cNvPr>
          <p:cNvGraphicFramePr>
            <a:graphicFrameLocks noGrp="1"/>
          </p:cNvGraphicFramePr>
          <p:nvPr>
            <p:ph idx="1"/>
            <p:extLst>
              <p:ext uri="{D42A27DB-BD31-4B8C-83A1-F6EECF244321}">
                <p14:modId xmlns:p14="http://schemas.microsoft.com/office/powerpoint/2010/main" val="1105524543"/>
              </p:ext>
            </p:extLst>
          </p:nvPr>
        </p:nvGraphicFramePr>
        <p:xfrm>
          <a:off x="838200" y="1645459"/>
          <a:ext cx="7696200" cy="4937760"/>
        </p:xfrm>
        <a:graphic>
          <a:graphicData uri="http://schemas.openxmlformats.org/drawingml/2006/table">
            <a:tbl>
              <a:tblPr firstRow="1" bandRow="1">
                <a:tableStyleId>{5C22544A-7EE6-4342-B048-85BDC9FD1C3A}</a:tableStyleId>
              </a:tblPr>
              <a:tblGrid>
                <a:gridCol w="356305">
                  <a:extLst>
                    <a:ext uri="{9D8B030D-6E8A-4147-A177-3AD203B41FA5}">
                      <a16:colId xmlns:a16="http://schemas.microsoft.com/office/drawing/2014/main" val="2667962736"/>
                    </a:ext>
                  </a:extLst>
                </a:gridCol>
                <a:gridCol w="1567745">
                  <a:extLst>
                    <a:ext uri="{9D8B030D-6E8A-4147-A177-3AD203B41FA5}">
                      <a16:colId xmlns:a16="http://schemas.microsoft.com/office/drawing/2014/main" val="4021355205"/>
                    </a:ext>
                  </a:extLst>
                </a:gridCol>
                <a:gridCol w="5772150">
                  <a:extLst>
                    <a:ext uri="{9D8B030D-6E8A-4147-A177-3AD203B41FA5}">
                      <a16:colId xmlns:a16="http://schemas.microsoft.com/office/drawing/2014/main" val="3236891854"/>
                    </a:ext>
                  </a:extLst>
                </a:gridCol>
              </a:tblGrid>
              <a:tr h="365123">
                <a:tc>
                  <a:txBody>
                    <a:bodyPr/>
                    <a:lstStyle/>
                    <a:p>
                      <a:pPr algn="ctr"/>
                      <a:r>
                        <a:rPr lang="en-IN" dirty="0"/>
                        <a:t>#</a:t>
                      </a:r>
                    </a:p>
                  </a:txBody>
                  <a:tcPr/>
                </a:tc>
                <a:tc>
                  <a:txBody>
                    <a:bodyPr/>
                    <a:lstStyle/>
                    <a:p>
                      <a:pPr algn="ctr"/>
                      <a:r>
                        <a:rPr lang="en-IN" dirty="0"/>
                        <a:t>Gesture Image</a:t>
                      </a:r>
                    </a:p>
                  </a:txBody>
                  <a:tcPr/>
                </a:tc>
                <a:tc>
                  <a:txBody>
                    <a:bodyPr/>
                    <a:lstStyle/>
                    <a:p>
                      <a:pPr algn="l"/>
                      <a:r>
                        <a:rPr lang="en-IN" dirty="0"/>
                        <a:t>Gesture</a:t>
                      </a:r>
                    </a:p>
                  </a:txBody>
                  <a:tcPr/>
                </a:tc>
                <a:extLst>
                  <a:ext uri="{0D108BD9-81ED-4DB2-BD59-A6C34878D82A}">
                    <a16:rowId xmlns:a16="http://schemas.microsoft.com/office/drawing/2014/main" val="218849577"/>
                  </a:ext>
                </a:extLst>
              </a:tr>
              <a:tr h="900303">
                <a:tc>
                  <a:txBody>
                    <a:bodyPr/>
                    <a:lstStyle/>
                    <a:p>
                      <a:r>
                        <a:rPr lang="en-IN" dirty="0"/>
                        <a:t>1</a:t>
                      </a:r>
                    </a:p>
                  </a:txBody>
                  <a:tcPr/>
                </a:tc>
                <a:tc>
                  <a:txBody>
                    <a:bodyPr/>
                    <a:lstStyle/>
                    <a:p>
                      <a:endParaRPr lang="en-IN" dirty="0"/>
                    </a:p>
                    <a:p>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Fist(with thumb out)</a:t>
                      </a:r>
                    </a:p>
                  </a:txBody>
                  <a:tcPr/>
                </a:tc>
                <a:extLst>
                  <a:ext uri="{0D108BD9-81ED-4DB2-BD59-A6C34878D82A}">
                    <a16:rowId xmlns:a16="http://schemas.microsoft.com/office/drawing/2014/main" val="1279335025"/>
                  </a:ext>
                </a:extLst>
              </a:tr>
              <a:tr h="900303">
                <a:tc>
                  <a:txBody>
                    <a:bodyPr/>
                    <a:lstStyle/>
                    <a:p>
                      <a:r>
                        <a:rPr lang="en-IN" dirty="0"/>
                        <a:t>2</a:t>
                      </a:r>
                    </a:p>
                  </a:txBody>
                  <a:tcPr/>
                </a:tc>
                <a:tc>
                  <a:txBody>
                    <a:bodyPr/>
                    <a:lstStyle/>
                    <a:p>
                      <a:endParaRPr lang="en-IN" dirty="0"/>
                    </a:p>
                    <a:p>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Stop(hand flat)</a:t>
                      </a:r>
                    </a:p>
                    <a:p>
                      <a:endParaRPr lang="en-IN" dirty="0"/>
                    </a:p>
                  </a:txBody>
                  <a:tcPr/>
                </a:tc>
                <a:extLst>
                  <a:ext uri="{0D108BD9-81ED-4DB2-BD59-A6C34878D82A}">
                    <a16:rowId xmlns:a16="http://schemas.microsoft.com/office/drawing/2014/main" val="2963355846"/>
                  </a:ext>
                </a:extLst>
              </a:tr>
              <a:tr h="900303">
                <a:tc>
                  <a:txBody>
                    <a:bodyPr/>
                    <a:lstStyle/>
                    <a:p>
                      <a:r>
                        <a:rPr lang="en-IN" dirty="0"/>
                        <a:t>3</a:t>
                      </a:r>
                    </a:p>
                  </a:txBody>
                  <a:tcPr/>
                </a:tc>
                <a:tc>
                  <a:txBody>
                    <a:bodyPr/>
                    <a:lstStyle/>
                    <a:p>
                      <a:endParaRPr lang="en-IN" dirty="0"/>
                    </a:p>
                    <a:p>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Point1(point with pointer finger)</a:t>
                      </a:r>
                    </a:p>
                    <a:p>
                      <a:endParaRPr lang="en-IN" dirty="0"/>
                    </a:p>
                  </a:txBody>
                  <a:tcPr/>
                </a:tc>
                <a:extLst>
                  <a:ext uri="{0D108BD9-81ED-4DB2-BD59-A6C34878D82A}">
                    <a16:rowId xmlns:a16="http://schemas.microsoft.com/office/drawing/2014/main" val="435296399"/>
                  </a:ext>
                </a:extLst>
              </a:tr>
              <a:tr h="900303">
                <a:tc>
                  <a:txBody>
                    <a:bodyPr/>
                    <a:lstStyle/>
                    <a:p>
                      <a:r>
                        <a:rPr lang="en-IN" dirty="0"/>
                        <a:t>4</a:t>
                      </a:r>
                    </a:p>
                  </a:txBody>
                  <a:tcPr/>
                </a:tc>
                <a:tc>
                  <a:txBody>
                    <a:bodyPr/>
                    <a:lstStyle/>
                    <a:p>
                      <a:endParaRPr lang="en-IN" dirty="0"/>
                    </a:p>
                    <a:p>
                      <a:endParaRPr lang="en-IN" dirty="0"/>
                    </a:p>
                    <a:p>
                      <a:endParaRPr lang="en-IN" dirty="0"/>
                    </a:p>
                  </a:txBody>
                  <a:tcPr/>
                </a:tc>
                <a:tc>
                  <a:txBody>
                    <a:bodyPr/>
                    <a:lstStyle/>
                    <a:p>
                      <a:r>
                        <a:rPr lang="en-US" sz="1800" dirty="0"/>
                        <a:t>Point2(point with pointer and middle fingers)</a:t>
                      </a:r>
                      <a:endParaRPr lang="en-IN" dirty="0"/>
                    </a:p>
                  </a:txBody>
                  <a:tcPr/>
                </a:tc>
                <a:extLst>
                  <a:ext uri="{0D108BD9-81ED-4DB2-BD59-A6C34878D82A}">
                    <a16:rowId xmlns:a16="http://schemas.microsoft.com/office/drawing/2014/main" val="86496103"/>
                  </a:ext>
                </a:extLst>
              </a:tr>
              <a:tr h="900303">
                <a:tc>
                  <a:txBody>
                    <a:bodyPr/>
                    <a:lstStyle/>
                    <a:p>
                      <a:r>
                        <a:rPr lang="en-IN" dirty="0"/>
                        <a:t>5</a:t>
                      </a:r>
                    </a:p>
                  </a:txBody>
                  <a:tcPr/>
                </a:tc>
                <a:tc>
                  <a:txBody>
                    <a:bodyPr/>
                    <a:lstStyle/>
                    <a:p>
                      <a:endParaRPr lang="en-IN" dirty="0"/>
                    </a:p>
                    <a:p>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Grab(fingers curled as if to grab). </a:t>
                      </a:r>
                    </a:p>
                    <a:p>
                      <a:endParaRPr lang="en-IN" dirty="0"/>
                    </a:p>
                  </a:txBody>
                  <a:tcPr/>
                </a:tc>
                <a:extLst>
                  <a:ext uri="{0D108BD9-81ED-4DB2-BD59-A6C34878D82A}">
                    <a16:rowId xmlns:a16="http://schemas.microsoft.com/office/drawing/2014/main" val="3469770355"/>
                  </a:ext>
                </a:extLst>
              </a:tr>
            </a:tbl>
          </a:graphicData>
        </a:graphic>
      </p:graphicFrame>
      <p:sp>
        <p:nvSpPr>
          <p:cNvPr id="3" name="Title 2">
            <a:extLst>
              <a:ext uri="{FF2B5EF4-FFF2-40B4-BE49-F238E27FC236}">
                <a16:creationId xmlns:a16="http://schemas.microsoft.com/office/drawing/2014/main" id="{E8AECD29-6CEC-4BA1-BA32-6B03AA0D0C3E}"/>
              </a:ext>
            </a:extLst>
          </p:cNvPr>
          <p:cNvSpPr>
            <a:spLocks noGrp="1"/>
          </p:cNvSpPr>
          <p:nvPr>
            <p:ph type="title"/>
          </p:nvPr>
        </p:nvSpPr>
        <p:spPr>
          <a:xfrm>
            <a:off x="316787" y="375587"/>
            <a:ext cx="8229600" cy="490932"/>
          </a:xfrm>
        </p:spPr>
        <p:txBody>
          <a:bodyPr>
            <a:normAutofit fontScale="90000"/>
          </a:bodyPr>
          <a:lstStyle/>
          <a:p>
            <a:r>
              <a:rPr lang="en-US" dirty="0"/>
              <a:t>Gestures : Explained</a:t>
            </a:r>
            <a:endParaRPr lang="en-IN" dirty="0"/>
          </a:p>
        </p:txBody>
      </p:sp>
      <p:pic>
        <p:nvPicPr>
          <p:cNvPr id="9" name="Content Placeholder 5">
            <a:extLst>
              <a:ext uri="{FF2B5EF4-FFF2-40B4-BE49-F238E27FC236}">
                <a16:creationId xmlns:a16="http://schemas.microsoft.com/office/drawing/2014/main" id="{3AAB9392-BDD9-4A2E-9331-6ADDBF02DA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2545" y="1765436"/>
            <a:ext cx="756047" cy="999520"/>
          </a:xfrm>
          <a:prstGeom prst="rect">
            <a:avLst/>
          </a:prstGeom>
        </p:spPr>
      </p:pic>
      <p:pic>
        <p:nvPicPr>
          <p:cNvPr id="10" name="Picture 9">
            <a:extLst>
              <a:ext uri="{FF2B5EF4-FFF2-40B4-BE49-F238E27FC236}">
                <a16:creationId xmlns:a16="http://schemas.microsoft.com/office/drawing/2014/main" id="{A389014E-3C12-4FBC-A3D1-4F364D464F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2757" y="2886303"/>
            <a:ext cx="756047" cy="926257"/>
          </a:xfrm>
          <a:prstGeom prst="rect">
            <a:avLst/>
          </a:prstGeom>
        </p:spPr>
      </p:pic>
      <p:pic>
        <p:nvPicPr>
          <p:cNvPr id="11" name="Picture 10">
            <a:extLst>
              <a:ext uri="{FF2B5EF4-FFF2-40B4-BE49-F238E27FC236}">
                <a16:creationId xmlns:a16="http://schemas.microsoft.com/office/drawing/2014/main" id="{63838807-2B04-4D21-B728-AB46314B72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5561" y="3817670"/>
            <a:ext cx="650440" cy="794376"/>
          </a:xfrm>
          <a:prstGeom prst="rect">
            <a:avLst/>
          </a:prstGeom>
        </p:spPr>
      </p:pic>
      <p:pic>
        <p:nvPicPr>
          <p:cNvPr id="12" name="Picture 11">
            <a:extLst>
              <a:ext uri="{FF2B5EF4-FFF2-40B4-BE49-F238E27FC236}">
                <a16:creationId xmlns:a16="http://schemas.microsoft.com/office/drawing/2014/main" id="{37E52F9D-E421-4B4D-B557-B6D10524F3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0228" y="4705149"/>
            <a:ext cx="756047" cy="807464"/>
          </a:xfrm>
          <a:prstGeom prst="rect">
            <a:avLst/>
          </a:prstGeom>
        </p:spPr>
      </p:pic>
      <p:pic>
        <p:nvPicPr>
          <p:cNvPr id="13" name="Picture 12">
            <a:extLst>
              <a:ext uri="{FF2B5EF4-FFF2-40B4-BE49-F238E27FC236}">
                <a16:creationId xmlns:a16="http://schemas.microsoft.com/office/drawing/2014/main" id="{5A5382A5-6C93-4275-B9EC-3813533F1B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3564" y="5344430"/>
            <a:ext cx="914434" cy="1137983"/>
          </a:xfrm>
          <a:prstGeom prst="rect">
            <a:avLst/>
          </a:prstGeom>
        </p:spPr>
      </p:pic>
    </p:spTree>
    <p:extLst>
      <p:ext uri="{BB962C8B-B14F-4D97-AF65-F5344CB8AC3E}">
        <p14:creationId xmlns:p14="http://schemas.microsoft.com/office/powerpoint/2010/main" val="254105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60FA5EF-EA6C-4AB1-9AF6-455F5F8C26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118" y="1752601"/>
            <a:ext cx="8116682" cy="3944144"/>
          </a:xfrm>
        </p:spPr>
      </p:pic>
      <p:sp>
        <p:nvSpPr>
          <p:cNvPr id="3" name="Title 2">
            <a:extLst>
              <a:ext uri="{FF2B5EF4-FFF2-40B4-BE49-F238E27FC236}">
                <a16:creationId xmlns:a16="http://schemas.microsoft.com/office/drawing/2014/main" id="{D3D0F67C-0517-427A-9883-D1825BBEDBD2}"/>
              </a:ext>
            </a:extLst>
          </p:cNvPr>
          <p:cNvSpPr>
            <a:spLocks noGrp="1"/>
          </p:cNvSpPr>
          <p:nvPr>
            <p:ph type="title"/>
          </p:nvPr>
        </p:nvSpPr>
        <p:spPr/>
        <p:txBody>
          <a:bodyPr>
            <a:normAutofit/>
          </a:bodyPr>
          <a:lstStyle/>
          <a:p>
            <a:pPr algn="l"/>
            <a:r>
              <a:rPr lang="en-IN" dirty="0"/>
              <a:t>Sample Hand Gestures</a:t>
            </a:r>
          </a:p>
        </p:txBody>
      </p:sp>
    </p:spTree>
    <p:extLst>
      <p:ext uri="{BB962C8B-B14F-4D97-AF65-F5344CB8AC3E}">
        <p14:creationId xmlns:p14="http://schemas.microsoft.com/office/powerpoint/2010/main" val="2697298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EED7EE3-64DC-4525-ACED-AE0D0B95A2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1594826"/>
            <a:ext cx="4038600" cy="4348773"/>
          </a:xfrm>
        </p:spPr>
      </p:pic>
      <p:sp>
        <p:nvSpPr>
          <p:cNvPr id="3" name="Title 2">
            <a:extLst>
              <a:ext uri="{FF2B5EF4-FFF2-40B4-BE49-F238E27FC236}">
                <a16:creationId xmlns:a16="http://schemas.microsoft.com/office/drawing/2014/main" id="{E5BFAAB7-D4D2-473A-898A-E29FB75880FC}"/>
              </a:ext>
            </a:extLst>
          </p:cNvPr>
          <p:cNvSpPr>
            <a:spLocks noGrp="1"/>
          </p:cNvSpPr>
          <p:nvPr>
            <p:ph type="title"/>
          </p:nvPr>
        </p:nvSpPr>
        <p:spPr/>
        <p:txBody>
          <a:bodyPr>
            <a:normAutofit/>
          </a:bodyPr>
          <a:lstStyle/>
          <a:p>
            <a:pPr algn="l"/>
            <a:r>
              <a:rPr lang="en-IN" dirty="0"/>
              <a:t>Overall Work Flow</a:t>
            </a:r>
          </a:p>
        </p:txBody>
      </p:sp>
    </p:spTree>
    <p:extLst>
      <p:ext uri="{BB962C8B-B14F-4D97-AF65-F5344CB8AC3E}">
        <p14:creationId xmlns:p14="http://schemas.microsoft.com/office/powerpoint/2010/main" val="3527839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FFA142-A165-4B77-B30A-A16D70FD2388}"/>
              </a:ext>
            </a:extLst>
          </p:cNvPr>
          <p:cNvSpPr>
            <a:spLocks noGrp="1"/>
          </p:cNvSpPr>
          <p:nvPr>
            <p:ph idx="1"/>
          </p:nvPr>
        </p:nvSpPr>
        <p:spPr/>
        <p:txBody>
          <a:bodyPr/>
          <a:lstStyle/>
          <a:p>
            <a:pPr marL="0" indent="0" algn="ctr">
              <a:buNone/>
            </a:pPr>
            <a:endParaRPr lang="en-IN" i="1" dirty="0">
              <a:latin typeface="Adobe Devanagari" panose="02040503050201020203" pitchFamily="18" charset="0"/>
              <a:cs typeface="Adobe Devanagari" panose="02040503050201020203" pitchFamily="18" charset="0"/>
            </a:endParaRPr>
          </a:p>
          <a:p>
            <a:pPr marL="0" indent="0" algn="ctr">
              <a:buNone/>
            </a:pPr>
            <a:endParaRPr lang="en-IN" i="1" dirty="0">
              <a:latin typeface="Adobe Devanagari" panose="02040503050201020203" pitchFamily="18" charset="0"/>
              <a:cs typeface="Adobe Devanagari" panose="02040503050201020203" pitchFamily="18" charset="0"/>
            </a:endParaRPr>
          </a:p>
          <a:p>
            <a:pPr marL="0" indent="0" algn="ctr">
              <a:buNone/>
            </a:pPr>
            <a:r>
              <a:rPr lang="en-IN" i="1" u="sng" dirty="0">
                <a:latin typeface="Adobe Devanagari" panose="02040503050201020203" pitchFamily="18" charset="0"/>
                <a:cs typeface="Adobe Devanagari" panose="02040503050201020203" pitchFamily="18" charset="0"/>
              </a:rPr>
              <a:t>Exploratory Data Analysis </a:t>
            </a:r>
          </a:p>
          <a:p>
            <a:pPr marL="0" indent="0" algn="ctr">
              <a:buNone/>
            </a:pPr>
            <a:r>
              <a:rPr lang="en-IN" i="1" u="sng" dirty="0">
                <a:latin typeface="Adobe Devanagari" panose="02040503050201020203" pitchFamily="18" charset="0"/>
                <a:cs typeface="Adobe Devanagari" panose="02040503050201020203" pitchFamily="18" charset="0"/>
              </a:rPr>
              <a:t>of </a:t>
            </a:r>
          </a:p>
          <a:p>
            <a:pPr marL="0" indent="0" algn="ctr">
              <a:buNone/>
            </a:pPr>
            <a:r>
              <a:rPr lang="en-IN" i="1" u="sng" dirty="0">
                <a:latin typeface="Adobe Devanagari" panose="02040503050201020203" pitchFamily="18" charset="0"/>
                <a:cs typeface="Adobe Devanagari" panose="02040503050201020203" pitchFamily="18" charset="0"/>
              </a:rPr>
              <a:t>Hand Postures</a:t>
            </a:r>
          </a:p>
        </p:txBody>
      </p:sp>
    </p:spTree>
    <p:extLst>
      <p:ext uri="{BB962C8B-B14F-4D97-AF65-F5344CB8AC3E}">
        <p14:creationId xmlns:p14="http://schemas.microsoft.com/office/powerpoint/2010/main" val="3575561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457200" y="2286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ms" sz="3959"/>
              <a:t>EDA</a:t>
            </a:r>
            <a:br>
              <a:rPr lang="ms" sz="3959"/>
            </a:br>
            <a:endParaRPr sz="3959"/>
          </a:p>
        </p:txBody>
      </p:sp>
      <p:sp>
        <p:nvSpPr>
          <p:cNvPr id="135" name="Google Shape;135;p14"/>
          <p:cNvSpPr txBox="1"/>
          <p:nvPr/>
        </p:nvSpPr>
        <p:spPr>
          <a:xfrm>
            <a:off x="1600200" y="5925599"/>
            <a:ext cx="7239000" cy="78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ms" dirty="0">
                <a:solidFill>
                  <a:schemeClr val="dk1"/>
                </a:solidFill>
                <a:latin typeface="Times New Roman"/>
                <a:ea typeface="Times New Roman"/>
                <a:cs typeface="Times New Roman"/>
                <a:sym typeface="Times New Roman"/>
              </a:rPr>
              <a:t>Number of the records are almost equally distributed among the class</a:t>
            </a:r>
            <a:endParaRPr dirty="0">
              <a:latin typeface="Times New Roman"/>
              <a:ea typeface="Times New Roman"/>
              <a:cs typeface="Times New Roman"/>
              <a:sym typeface="Times New Roman"/>
            </a:endParaRPr>
          </a:p>
        </p:txBody>
      </p:sp>
      <p:pic>
        <p:nvPicPr>
          <p:cNvPr id="136" name="Google Shape;136;p14"/>
          <p:cNvPicPr preferRelativeResize="0"/>
          <p:nvPr/>
        </p:nvPicPr>
        <p:blipFill>
          <a:blip r:embed="rId3">
            <a:alphaModFix/>
          </a:blip>
          <a:stretch>
            <a:fillRect/>
          </a:stretch>
        </p:blipFill>
        <p:spPr>
          <a:xfrm>
            <a:off x="1414513" y="1447823"/>
            <a:ext cx="6073875" cy="4401553"/>
          </a:xfrm>
          <a:prstGeom prst="rect">
            <a:avLst/>
          </a:prstGeom>
          <a:noFill/>
          <a:ln>
            <a:noFill/>
          </a:ln>
        </p:spPr>
      </p:pic>
      <p:sp>
        <p:nvSpPr>
          <p:cNvPr id="137" name="Google Shape;137;p14"/>
          <p:cNvSpPr txBox="1"/>
          <p:nvPr/>
        </p:nvSpPr>
        <p:spPr>
          <a:xfrm>
            <a:off x="3576325" y="1031400"/>
            <a:ext cx="2826300" cy="34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ms" sz="1800" b="1">
                <a:latin typeface="Calibri"/>
                <a:ea typeface="Calibri"/>
                <a:cs typeface="Calibri"/>
                <a:sym typeface="Calibri"/>
              </a:rPr>
              <a:t> </a:t>
            </a:r>
            <a:r>
              <a:rPr lang="ms" sz="1800">
                <a:latin typeface="Times New Roman"/>
                <a:ea typeface="Times New Roman"/>
                <a:cs typeface="Times New Roman"/>
                <a:sym typeface="Times New Roman"/>
              </a:rPr>
              <a:t>Pie chart of Class</a:t>
            </a:r>
            <a:r>
              <a:rPr lang="ms" sz="1800">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566980" y="650929"/>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ms" sz="1800">
                <a:latin typeface="Times New Roman"/>
                <a:ea typeface="Times New Roman"/>
                <a:cs typeface="Times New Roman"/>
                <a:sym typeface="Times New Roman"/>
              </a:rPr>
              <a:t>Pie chart about the classes and users</a:t>
            </a:r>
            <a:endParaRPr sz="1800">
              <a:latin typeface="Times New Roman"/>
              <a:ea typeface="Times New Roman"/>
              <a:cs typeface="Times New Roman"/>
              <a:sym typeface="Times New Roman"/>
            </a:endParaRPr>
          </a:p>
        </p:txBody>
      </p:sp>
      <p:pic>
        <p:nvPicPr>
          <p:cNvPr id="143" name="Google Shape;143;p15"/>
          <p:cNvPicPr preferRelativeResize="0"/>
          <p:nvPr/>
        </p:nvPicPr>
        <p:blipFill>
          <a:blip r:embed="rId3">
            <a:alphaModFix/>
          </a:blip>
          <a:stretch>
            <a:fillRect/>
          </a:stretch>
        </p:blipFill>
        <p:spPr>
          <a:xfrm>
            <a:off x="925055" y="1412696"/>
            <a:ext cx="7513450" cy="3651376"/>
          </a:xfrm>
          <a:prstGeom prst="rect">
            <a:avLst/>
          </a:prstGeom>
          <a:noFill/>
          <a:ln>
            <a:noFill/>
          </a:ln>
        </p:spPr>
      </p:pic>
      <p:sp>
        <p:nvSpPr>
          <p:cNvPr id="4" name="TextBox 3">
            <a:extLst>
              <a:ext uri="{FF2B5EF4-FFF2-40B4-BE49-F238E27FC236}">
                <a16:creationId xmlns:a16="http://schemas.microsoft.com/office/drawing/2014/main" id="{A80FA2A6-CDE2-4A99-9AFF-99A5975A8096}"/>
              </a:ext>
            </a:extLst>
          </p:cNvPr>
          <p:cNvSpPr txBox="1"/>
          <p:nvPr/>
        </p:nvSpPr>
        <p:spPr>
          <a:xfrm>
            <a:off x="1066799" y="5410200"/>
            <a:ext cx="7371705" cy="646331"/>
          </a:xfrm>
          <a:prstGeom prst="rect">
            <a:avLst/>
          </a:prstGeom>
          <a:noFill/>
        </p:spPr>
        <p:txBody>
          <a:bodyPr wrap="square" rtlCol="0">
            <a:spAutoFit/>
          </a:bodyPr>
          <a:lstStyle/>
          <a:p>
            <a:pPr lvl="0"/>
            <a:r>
              <a:rPr lang="en-IN" dirty="0"/>
              <a:t>We can see that the user 4 and 7 are having low usage and the user 10 have a higher percentage of 12.26%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9" name="Google Shape;149;p16"/>
          <p:cNvPicPr preferRelativeResize="0"/>
          <p:nvPr/>
        </p:nvPicPr>
        <p:blipFill>
          <a:blip r:embed="rId3">
            <a:alphaModFix/>
          </a:blip>
          <a:stretch>
            <a:fillRect/>
          </a:stretch>
        </p:blipFill>
        <p:spPr>
          <a:xfrm>
            <a:off x="304799" y="1260490"/>
            <a:ext cx="8534401" cy="4337019"/>
          </a:xfrm>
          <a:prstGeom prst="rect">
            <a:avLst/>
          </a:prstGeom>
          <a:noFill/>
          <a:ln>
            <a:noFill/>
          </a:ln>
        </p:spPr>
      </p:pic>
      <p:sp>
        <p:nvSpPr>
          <p:cNvPr id="150" name="Google Shape;150;p16"/>
          <p:cNvSpPr txBox="1"/>
          <p:nvPr/>
        </p:nvSpPr>
        <p:spPr>
          <a:xfrm>
            <a:off x="2917800" y="304800"/>
            <a:ext cx="33084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ms" dirty="0">
                <a:latin typeface="Calibri"/>
                <a:ea typeface="Calibri"/>
                <a:cs typeface="Calibri"/>
                <a:sym typeface="Calibri"/>
              </a:rPr>
              <a:t>                    </a:t>
            </a:r>
            <a:r>
              <a:rPr lang="ms" b="1" dirty="0">
                <a:latin typeface="Calibri"/>
                <a:ea typeface="Calibri"/>
                <a:cs typeface="Calibri"/>
                <a:sym typeface="Calibri"/>
              </a:rPr>
              <a:t>  </a:t>
            </a:r>
            <a:r>
              <a:rPr lang="ms" sz="1800" dirty="0">
                <a:latin typeface="Times New Roman"/>
                <a:ea typeface="Times New Roman"/>
                <a:cs typeface="Times New Roman"/>
                <a:sym typeface="Times New Roman"/>
              </a:rPr>
              <a:t>Bar chart </a:t>
            </a:r>
            <a:endParaRPr sz="1800" dirty="0">
              <a:latin typeface="Times New Roman"/>
              <a:ea typeface="Times New Roman"/>
              <a:cs typeface="Times New Roman"/>
              <a:sym typeface="Times New Roman"/>
            </a:endParaRPr>
          </a:p>
          <a:p>
            <a:pPr marL="0" lvl="0" indent="0" algn="l" rtl="0">
              <a:spcBef>
                <a:spcPts val="0"/>
              </a:spcBef>
              <a:spcAft>
                <a:spcPts val="0"/>
              </a:spcAft>
              <a:buNone/>
            </a:pPr>
            <a:r>
              <a:rPr lang="ms" sz="1800" dirty="0">
                <a:latin typeface="Times New Roman"/>
                <a:ea typeface="Times New Roman"/>
                <a:cs typeface="Times New Roman"/>
                <a:sym typeface="Times New Roman"/>
              </a:rPr>
              <a:t>Usage of Class among the Users</a:t>
            </a:r>
            <a:endParaRPr sz="1800"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B7DFA326-E377-4A57-A89B-5BBD73B6F6F0}"/>
              </a:ext>
            </a:extLst>
          </p:cNvPr>
          <p:cNvSpPr txBox="1"/>
          <p:nvPr/>
        </p:nvSpPr>
        <p:spPr>
          <a:xfrm>
            <a:off x="762000" y="5667533"/>
            <a:ext cx="7924800" cy="646331"/>
          </a:xfrm>
          <a:prstGeom prst="rect">
            <a:avLst/>
          </a:prstGeom>
          <a:noFill/>
        </p:spPr>
        <p:txBody>
          <a:bodyPr wrap="square" rtlCol="0">
            <a:spAutoFit/>
          </a:bodyPr>
          <a:lstStyle/>
          <a:p>
            <a:pPr lvl="0"/>
            <a:r>
              <a:rPr lang="en-IN" dirty="0"/>
              <a:t>We can see that the user 4 and 7 have the number of records are very low comparing which means the user 4 and 7 are less of the hand gestures.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457200" y="1209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ms" sz="1800" dirty="0">
                <a:latin typeface="Times New Roman"/>
                <a:ea typeface="Times New Roman"/>
                <a:cs typeface="Times New Roman"/>
                <a:sym typeface="Times New Roman"/>
              </a:rPr>
              <a:t>Bubble chart</a:t>
            </a:r>
            <a:endParaRPr sz="1800" dirty="0">
              <a:latin typeface="Times New Roman"/>
              <a:ea typeface="Times New Roman"/>
              <a:cs typeface="Times New Roman"/>
              <a:sym typeface="Times New Roman"/>
            </a:endParaRPr>
          </a:p>
        </p:txBody>
      </p:sp>
      <p:pic>
        <p:nvPicPr>
          <p:cNvPr id="156" name="Google Shape;156;p17"/>
          <p:cNvPicPr preferRelativeResize="0"/>
          <p:nvPr/>
        </p:nvPicPr>
        <p:blipFill>
          <a:blip r:embed="rId3">
            <a:alphaModFix/>
          </a:blip>
          <a:stretch>
            <a:fillRect/>
          </a:stretch>
        </p:blipFill>
        <p:spPr>
          <a:xfrm>
            <a:off x="1197174" y="1263900"/>
            <a:ext cx="7010400" cy="3765300"/>
          </a:xfrm>
          <a:prstGeom prst="rect">
            <a:avLst/>
          </a:prstGeom>
          <a:noFill/>
          <a:ln>
            <a:noFill/>
          </a:ln>
        </p:spPr>
      </p:pic>
      <p:sp>
        <p:nvSpPr>
          <p:cNvPr id="2" name="TextBox 1">
            <a:extLst>
              <a:ext uri="{FF2B5EF4-FFF2-40B4-BE49-F238E27FC236}">
                <a16:creationId xmlns:a16="http://schemas.microsoft.com/office/drawing/2014/main" id="{C4C4C00C-AE79-46C7-B3F4-5BAE56CA80AF}"/>
              </a:ext>
            </a:extLst>
          </p:cNvPr>
          <p:cNvSpPr txBox="1"/>
          <p:nvPr/>
        </p:nvSpPr>
        <p:spPr>
          <a:xfrm>
            <a:off x="1197174" y="5181600"/>
            <a:ext cx="7010400" cy="1477328"/>
          </a:xfrm>
          <a:prstGeom prst="rect">
            <a:avLst/>
          </a:prstGeom>
          <a:noFill/>
        </p:spPr>
        <p:txBody>
          <a:bodyPr wrap="square" rtlCol="0">
            <a:spAutoFit/>
          </a:bodyPr>
          <a:lstStyle/>
          <a:p>
            <a:pPr marL="285750" lvl="0" indent="-285750">
              <a:buFont typeface="Arial" panose="020B0604020202020204" pitchFamily="34" charset="0"/>
              <a:buChar char="•"/>
            </a:pPr>
            <a:r>
              <a:rPr lang="en-IN" dirty="0"/>
              <a:t>Here the size represents the number of records and the colour is the class and user is the number.</a:t>
            </a:r>
          </a:p>
          <a:p>
            <a:pPr marL="285750" indent="-285750">
              <a:buFont typeface="Arial" panose="020B0604020202020204" pitchFamily="34" charset="0"/>
              <a:buChar char="•"/>
            </a:pPr>
            <a:r>
              <a:rPr lang="en-IN" dirty="0"/>
              <a:t>We can see the small bubbles in the chart which are nothing but a user 4 and 7.</a:t>
            </a:r>
          </a:p>
          <a:p>
            <a:pPr marL="285750" lvl="0" indent="-285750">
              <a:buFont typeface="Arial" panose="020B0604020202020204" pitchFamily="34" charset="0"/>
              <a:buChar char="•"/>
            </a:pP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28800"/>
            <a:ext cx="7772400" cy="1470025"/>
          </a:xfrm>
        </p:spPr>
        <p:txBody>
          <a:bodyPr>
            <a:normAutofit fontScale="90000"/>
          </a:bodyPr>
          <a:lstStyle/>
          <a:p>
            <a:r>
              <a:rPr lang="en-US" dirty="0">
                <a:latin typeface="Times New Roman" panose="02020603050405020304" pitchFamily="18" charset="0"/>
                <a:cs typeface="Times New Roman" panose="02020603050405020304" pitchFamily="18" charset="0"/>
              </a:rPr>
              <a:t>Final Capstone Project on </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Hand Gesture Recognition</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650065" y="3733800"/>
            <a:ext cx="1764266" cy="1754326"/>
          </a:xfrm>
          <a:prstGeom prst="rect">
            <a:avLst/>
          </a:prstGeom>
          <a:noFill/>
        </p:spPr>
        <p:txBody>
          <a:bodyPr wrap="none" rtlCol="0">
            <a:spAutoFit/>
          </a:bodyPr>
          <a:lstStyle/>
          <a:p>
            <a:pPr algn="r"/>
            <a:r>
              <a:rPr lang="en-US" dirty="0">
                <a:latin typeface="Times New Roman" panose="02020603050405020304" pitchFamily="18" charset="0"/>
                <a:cs typeface="Times New Roman" panose="02020603050405020304" pitchFamily="18" charset="0"/>
              </a:rPr>
              <a:t>Praveen </a:t>
            </a:r>
            <a:r>
              <a:rPr lang="en-US" dirty="0" err="1">
                <a:latin typeface="Times New Roman" panose="02020603050405020304" pitchFamily="18" charset="0"/>
                <a:cs typeface="Times New Roman" panose="02020603050405020304" pitchFamily="18" charset="0"/>
              </a:rPr>
              <a:t>Bhargav</a:t>
            </a:r>
            <a:endParaRPr lang="en-US" dirty="0">
              <a:latin typeface="Times New Roman" panose="02020603050405020304" pitchFamily="18" charset="0"/>
              <a:cs typeface="Times New Roman" panose="02020603050405020304" pitchFamily="18" charset="0"/>
            </a:endParaRPr>
          </a:p>
          <a:p>
            <a:pPr algn="r"/>
            <a:r>
              <a:rPr lang="en-US" dirty="0">
                <a:latin typeface="Times New Roman" panose="02020603050405020304" pitchFamily="18" charset="0"/>
                <a:cs typeface="Times New Roman" panose="02020603050405020304" pitchFamily="18" charset="0"/>
              </a:rPr>
              <a:t>Christo Thomas</a:t>
            </a:r>
          </a:p>
          <a:p>
            <a:pPr algn="r"/>
            <a:r>
              <a:rPr lang="en-US" dirty="0" err="1">
                <a:latin typeface="Times New Roman" panose="02020603050405020304" pitchFamily="18" charset="0"/>
                <a:cs typeface="Times New Roman" panose="02020603050405020304" pitchFamily="18" charset="0"/>
              </a:rPr>
              <a:t>Farid</a:t>
            </a:r>
            <a:r>
              <a:rPr lang="en-US" dirty="0">
                <a:latin typeface="Times New Roman" panose="02020603050405020304" pitchFamily="18" charset="0"/>
                <a:cs typeface="Times New Roman" panose="02020603050405020304" pitchFamily="18" charset="0"/>
              </a:rPr>
              <a:t> Ahmed</a:t>
            </a:r>
          </a:p>
          <a:p>
            <a:pPr algn="r"/>
            <a:r>
              <a:rPr lang="en-US" dirty="0">
                <a:latin typeface="Times New Roman" panose="02020603050405020304" pitchFamily="18" charset="0"/>
                <a:cs typeface="Times New Roman" panose="02020603050405020304" pitchFamily="18" charset="0"/>
              </a:rPr>
              <a:t>Sai Sandeep</a:t>
            </a:r>
          </a:p>
          <a:p>
            <a:pPr algn="r"/>
            <a:r>
              <a:rPr lang="en-US" dirty="0" err="1">
                <a:latin typeface="Times New Roman" panose="02020603050405020304" pitchFamily="18" charset="0"/>
                <a:cs typeface="Times New Roman" panose="02020603050405020304" pitchFamily="18" charset="0"/>
              </a:rPr>
              <a:t>Pavithran</a:t>
            </a:r>
            <a:r>
              <a:rPr lang="en-US" dirty="0">
                <a:latin typeface="Times New Roman" panose="02020603050405020304" pitchFamily="18" charset="0"/>
                <a:cs typeface="Times New Roman" panose="02020603050405020304" pitchFamily="18" charset="0"/>
              </a:rPr>
              <a:t> </a:t>
            </a:r>
          </a:p>
          <a:p>
            <a:pPr algn="r"/>
            <a:r>
              <a:rPr lang="en-US" dirty="0">
                <a:latin typeface="Times New Roman" panose="02020603050405020304" pitchFamily="18" charset="0"/>
                <a:cs typeface="Times New Roman" panose="02020603050405020304" pitchFamily="18" charset="0"/>
              </a:rPr>
              <a:t>Surya Y</a:t>
            </a:r>
          </a:p>
        </p:txBody>
      </p:sp>
    </p:spTree>
    <p:extLst>
      <p:ext uri="{BB962C8B-B14F-4D97-AF65-F5344CB8AC3E}">
        <p14:creationId xmlns:p14="http://schemas.microsoft.com/office/powerpoint/2010/main" val="188716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457200" y="152400"/>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ms" sz="1800" dirty="0">
                <a:latin typeface="Times New Roman"/>
                <a:ea typeface="Times New Roman"/>
                <a:cs typeface="Times New Roman"/>
                <a:sym typeface="Times New Roman"/>
              </a:rPr>
              <a:t>Stacked Bar chart</a:t>
            </a:r>
            <a:endParaRPr sz="1800" dirty="0">
              <a:latin typeface="Times New Roman"/>
              <a:ea typeface="Times New Roman"/>
              <a:cs typeface="Times New Roman"/>
              <a:sym typeface="Times New Roman"/>
            </a:endParaRPr>
          </a:p>
          <a:p>
            <a:pPr marL="0" lvl="0" indent="0" algn="l" rtl="0">
              <a:spcBef>
                <a:spcPts val="0"/>
              </a:spcBef>
              <a:spcAft>
                <a:spcPts val="0"/>
              </a:spcAft>
              <a:buNone/>
            </a:pPr>
            <a:endParaRPr sz="1800" dirty="0">
              <a:latin typeface="Times New Roman"/>
              <a:ea typeface="Times New Roman"/>
              <a:cs typeface="Times New Roman"/>
              <a:sym typeface="Times New Roman"/>
            </a:endParaRPr>
          </a:p>
        </p:txBody>
      </p:sp>
      <p:pic>
        <p:nvPicPr>
          <p:cNvPr id="163" name="Google Shape;163;p18"/>
          <p:cNvPicPr preferRelativeResize="0"/>
          <p:nvPr/>
        </p:nvPicPr>
        <p:blipFill>
          <a:blip r:embed="rId3">
            <a:alphaModFix/>
          </a:blip>
          <a:stretch>
            <a:fillRect/>
          </a:stretch>
        </p:blipFill>
        <p:spPr>
          <a:xfrm>
            <a:off x="457200" y="1273277"/>
            <a:ext cx="8229600" cy="4289323"/>
          </a:xfrm>
          <a:prstGeom prst="rect">
            <a:avLst/>
          </a:prstGeom>
          <a:noFill/>
          <a:ln>
            <a:noFill/>
          </a:ln>
        </p:spPr>
      </p:pic>
      <p:sp>
        <p:nvSpPr>
          <p:cNvPr id="2" name="TextBox 1">
            <a:extLst>
              <a:ext uri="{FF2B5EF4-FFF2-40B4-BE49-F238E27FC236}">
                <a16:creationId xmlns:a16="http://schemas.microsoft.com/office/drawing/2014/main" id="{FC3F3C3D-6216-4BBC-9B5F-BB0C2631F537}"/>
              </a:ext>
            </a:extLst>
          </p:cNvPr>
          <p:cNvSpPr txBox="1"/>
          <p:nvPr/>
        </p:nvSpPr>
        <p:spPr>
          <a:xfrm>
            <a:off x="990600" y="5715000"/>
            <a:ext cx="7543800" cy="646331"/>
          </a:xfrm>
          <a:prstGeom prst="rect">
            <a:avLst/>
          </a:prstGeom>
          <a:noFill/>
        </p:spPr>
        <p:txBody>
          <a:bodyPr wrap="square" rtlCol="0">
            <a:spAutoFit/>
          </a:bodyPr>
          <a:lstStyle/>
          <a:p>
            <a:pPr lvl="0"/>
            <a:r>
              <a:rPr lang="en-IN" dirty="0"/>
              <a:t>Here, we can see that the user 10 have the more number of records its above 9500 records and the user 4 and 7 are less then 500 records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457200" y="76200"/>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ms" sz="1800" dirty="0">
                <a:latin typeface="Times New Roman"/>
                <a:ea typeface="Times New Roman"/>
                <a:cs typeface="Times New Roman"/>
                <a:sym typeface="Times New Roman"/>
              </a:rPr>
              <a:t>Treemaps</a:t>
            </a:r>
            <a:endParaRPr sz="1800" dirty="0">
              <a:latin typeface="Times New Roman"/>
              <a:ea typeface="Times New Roman"/>
              <a:cs typeface="Times New Roman"/>
              <a:sym typeface="Times New Roman"/>
            </a:endParaRPr>
          </a:p>
        </p:txBody>
      </p:sp>
      <p:pic>
        <p:nvPicPr>
          <p:cNvPr id="170" name="Google Shape;170;p19"/>
          <p:cNvPicPr preferRelativeResize="0"/>
          <p:nvPr/>
        </p:nvPicPr>
        <p:blipFill>
          <a:blip r:embed="rId3">
            <a:alphaModFix/>
          </a:blip>
          <a:stretch>
            <a:fillRect/>
          </a:stretch>
        </p:blipFill>
        <p:spPr>
          <a:xfrm>
            <a:off x="324465" y="899225"/>
            <a:ext cx="8839200" cy="4282375"/>
          </a:xfrm>
          <a:prstGeom prst="rect">
            <a:avLst/>
          </a:prstGeom>
          <a:noFill/>
          <a:ln>
            <a:noFill/>
          </a:ln>
        </p:spPr>
      </p:pic>
      <p:sp>
        <p:nvSpPr>
          <p:cNvPr id="2" name="TextBox 1">
            <a:extLst>
              <a:ext uri="{FF2B5EF4-FFF2-40B4-BE49-F238E27FC236}">
                <a16:creationId xmlns:a16="http://schemas.microsoft.com/office/drawing/2014/main" id="{35EF5D0A-FFDF-4BF6-801D-6F9F644FF873}"/>
              </a:ext>
            </a:extLst>
          </p:cNvPr>
          <p:cNvSpPr txBox="1"/>
          <p:nvPr/>
        </p:nvSpPr>
        <p:spPr>
          <a:xfrm>
            <a:off x="609600" y="5334000"/>
            <a:ext cx="7315200" cy="1200329"/>
          </a:xfrm>
          <a:prstGeom prst="rect">
            <a:avLst/>
          </a:prstGeom>
          <a:noFill/>
        </p:spPr>
        <p:txBody>
          <a:bodyPr wrap="square" rtlCol="0">
            <a:spAutoFit/>
          </a:bodyPr>
          <a:lstStyle/>
          <a:p>
            <a:pPr marL="285750" lvl="0" indent="-285750">
              <a:buFont typeface="Arial" panose="020B0604020202020204" pitchFamily="34" charset="0"/>
              <a:buChar char="•"/>
            </a:pPr>
            <a:r>
              <a:rPr lang="en-IN" dirty="0"/>
              <a:t>Here, number of records represents the colour and size which means the blue colour is high number of records and red is less number of records.</a:t>
            </a:r>
          </a:p>
          <a:p>
            <a:pPr marL="285750" indent="-285750">
              <a:buFont typeface="Arial" panose="020B0604020202020204" pitchFamily="34" charset="0"/>
              <a:buChar char="•"/>
            </a:pPr>
            <a:r>
              <a:rPr lang="en-IN" dirty="0"/>
              <a:t>We can see that the black mark in the chart it highlights the red colour which is nothing but the user 4 and 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457200" y="9832"/>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ms" sz="1800" dirty="0">
                <a:latin typeface="Times New Roman"/>
                <a:ea typeface="Times New Roman"/>
                <a:cs typeface="Times New Roman"/>
                <a:sym typeface="Times New Roman"/>
              </a:rPr>
              <a:t>Stacked Bar chart </a:t>
            </a:r>
            <a:endParaRPr sz="1800" dirty="0">
              <a:latin typeface="Times New Roman"/>
              <a:ea typeface="Times New Roman"/>
              <a:cs typeface="Times New Roman"/>
              <a:sym typeface="Times New Roman"/>
            </a:endParaRPr>
          </a:p>
        </p:txBody>
      </p:sp>
      <p:pic>
        <p:nvPicPr>
          <p:cNvPr id="177" name="Google Shape;177;p20"/>
          <p:cNvPicPr preferRelativeResize="0"/>
          <p:nvPr/>
        </p:nvPicPr>
        <p:blipFill>
          <a:blip r:embed="rId3">
            <a:alphaModFix/>
          </a:blip>
          <a:stretch>
            <a:fillRect/>
          </a:stretch>
        </p:blipFill>
        <p:spPr>
          <a:xfrm>
            <a:off x="304800" y="1007107"/>
            <a:ext cx="8839200" cy="4022093"/>
          </a:xfrm>
          <a:prstGeom prst="rect">
            <a:avLst/>
          </a:prstGeom>
          <a:noFill/>
          <a:ln>
            <a:noFill/>
          </a:ln>
        </p:spPr>
      </p:pic>
      <p:sp>
        <p:nvSpPr>
          <p:cNvPr id="2" name="TextBox 1">
            <a:extLst>
              <a:ext uri="{FF2B5EF4-FFF2-40B4-BE49-F238E27FC236}">
                <a16:creationId xmlns:a16="http://schemas.microsoft.com/office/drawing/2014/main" id="{81ED9C80-73CF-4BFA-B6BD-8ECBC8A0A901}"/>
              </a:ext>
            </a:extLst>
          </p:cNvPr>
          <p:cNvSpPr txBox="1"/>
          <p:nvPr/>
        </p:nvSpPr>
        <p:spPr>
          <a:xfrm>
            <a:off x="1101213" y="5112229"/>
            <a:ext cx="7620000" cy="1477328"/>
          </a:xfrm>
          <a:prstGeom prst="rect">
            <a:avLst/>
          </a:prstGeom>
          <a:noFill/>
        </p:spPr>
        <p:txBody>
          <a:bodyPr wrap="square" rtlCol="0">
            <a:spAutoFit/>
          </a:bodyPr>
          <a:lstStyle/>
          <a:p>
            <a:pPr marL="285750" lvl="0" indent="-285750">
              <a:buFont typeface="Arial" panose="020B0604020202020204" pitchFamily="34" charset="0"/>
              <a:buChar char="•"/>
            </a:pPr>
            <a:r>
              <a:rPr lang="en-IN" dirty="0"/>
              <a:t>Here, we took the number of records, user (only 4 and 7) and the class columns to visualize the usage of the each class with respected to the users 4 and 7.</a:t>
            </a:r>
          </a:p>
          <a:p>
            <a:pPr marL="285750" indent="-285750">
              <a:buFont typeface="Arial" panose="020B0604020202020204" pitchFamily="34" charset="0"/>
              <a:buChar char="•"/>
            </a:pPr>
            <a:r>
              <a:rPr lang="en-IN" dirty="0"/>
              <a:t>We can see that user 4 and 7 have not used the class 5(Grab gesture )</a:t>
            </a:r>
          </a:p>
          <a:p>
            <a:pPr marL="285750" lvl="0" indent="-285750">
              <a:buFont typeface="Arial" panose="020B0604020202020204" pitchFamily="34" charset="0"/>
              <a:buChar char="•"/>
            </a:pP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7D95DC-DF3F-4652-9C42-57489E7E9173}"/>
              </a:ext>
            </a:extLst>
          </p:cNvPr>
          <p:cNvSpPr>
            <a:spLocks noGrp="1"/>
          </p:cNvSpPr>
          <p:nvPr>
            <p:ph idx="1"/>
          </p:nvPr>
        </p:nvSpPr>
        <p:spPr/>
        <p:txBody>
          <a:bodyPr/>
          <a:lstStyle/>
          <a:p>
            <a:pPr marL="0" indent="0">
              <a:buNone/>
            </a:pPr>
            <a:r>
              <a:rPr lang="en-IN" dirty="0">
                <a:latin typeface="Adobe Devanagari" panose="02040503050201020203" pitchFamily="18" charset="0"/>
                <a:cs typeface="Adobe Devanagari" panose="02040503050201020203" pitchFamily="18" charset="0"/>
              </a:rPr>
              <a:t>			</a:t>
            </a:r>
          </a:p>
          <a:p>
            <a:pPr marL="0" indent="0">
              <a:buNone/>
            </a:pPr>
            <a:endParaRPr lang="en-IN" dirty="0">
              <a:latin typeface="Adobe Devanagari" panose="02040503050201020203" pitchFamily="18" charset="0"/>
              <a:cs typeface="Adobe Devanagari" panose="02040503050201020203" pitchFamily="18" charset="0"/>
            </a:endParaRPr>
          </a:p>
          <a:p>
            <a:pPr marL="0" indent="0">
              <a:buNone/>
            </a:pPr>
            <a:r>
              <a:rPr lang="en-IN" dirty="0">
                <a:latin typeface="Adobe Devanagari" panose="02040503050201020203" pitchFamily="18" charset="0"/>
                <a:cs typeface="Adobe Devanagari" panose="02040503050201020203" pitchFamily="18" charset="0"/>
              </a:rPr>
              <a:t>			</a:t>
            </a:r>
          </a:p>
          <a:p>
            <a:pPr marL="0" indent="0">
              <a:buNone/>
            </a:pPr>
            <a:r>
              <a:rPr lang="en-IN" dirty="0">
                <a:latin typeface="Adobe Devanagari" panose="02040503050201020203" pitchFamily="18" charset="0"/>
                <a:cs typeface="Adobe Devanagari" panose="02040503050201020203" pitchFamily="18" charset="0"/>
              </a:rPr>
              <a:t>			</a:t>
            </a:r>
            <a:r>
              <a:rPr lang="en-IN" u="sng" dirty="0">
                <a:latin typeface="Adobe Devanagari" panose="02040503050201020203" pitchFamily="18" charset="0"/>
                <a:cs typeface="Adobe Devanagari" panose="02040503050201020203" pitchFamily="18" charset="0"/>
              </a:rPr>
              <a:t>Model Building</a:t>
            </a:r>
          </a:p>
        </p:txBody>
      </p:sp>
    </p:spTree>
    <p:extLst>
      <p:ext uri="{BB962C8B-B14F-4D97-AF65-F5344CB8AC3E}">
        <p14:creationId xmlns:p14="http://schemas.microsoft.com/office/powerpoint/2010/main" val="2577472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DFC0DC-97EA-49D6-B9C9-5053DBCA96D7}"/>
              </a:ext>
            </a:extLst>
          </p:cNvPr>
          <p:cNvSpPr>
            <a:spLocks noGrp="1"/>
          </p:cNvSpPr>
          <p:nvPr>
            <p:ph idx="1"/>
          </p:nvPr>
        </p:nvSpPr>
        <p:spPr>
          <a:xfrm>
            <a:off x="457200" y="1219200"/>
            <a:ext cx="8229600" cy="5562600"/>
          </a:xfrm>
        </p:spPr>
        <p:txBody>
          <a:bodyPr>
            <a:normAutofit fontScale="92500" lnSpcReduction="10000"/>
          </a:bodyPr>
          <a:lstStyle/>
          <a:p>
            <a:r>
              <a:rPr lang="en-IN" sz="2000" dirty="0">
                <a:latin typeface="Times New Roman" panose="02020603050405020304" pitchFamily="18" charset="0"/>
                <a:cs typeface="Times New Roman" panose="02020603050405020304" pitchFamily="18" charset="0"/>
              </a:rPr>
              <a:t>Feature Engineering.</a:t>
            </a:r>
          </a:p>
          <a:p>
            <a:r>
              <a:rPr lang="en-IN" sz="2000" dirty="0">
                <a:latin typeface="Times New Roman" panose="02020603050405020304" pitchFamily="18" charset="0"/>
                <a:cs typeface="Times New Roman" panose="02020603050405020304" pitchFamily="18" charset="0"/>
              </a:rPr>
              <a:t>Base models</a:t>
            </a:r>
          </a:p>
          <a:p>
            <a:pPr marL="608013">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Logistic Regression</a:t>
            </a:r>
          </a:p>
          <a:p>
            <a:pPr marL="608013">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Decision Tree</a:t>
            </a:r>
          </a:p>
          <a:p>
            <a:pPr marL="608013">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Random Forest</a:t>
            </a:r>
          </a:p>
          <a:p>
            <a:pPr marL="608013">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Naïve Bayes</a:t>
            </a:r>
          </a:p>
          <a:p>
            <a:r>
              <a:rPr lang="en-IN" sz="2000" dirty="0">
                <a:latin typeface="Times New Roman" panose="02020603050405020304" pitchFamily="18" charset="0"/>
                <a:cs typeface="Times New Roman" panose="02020603050405020304" pitchFamily="18" charset="0"/>
              </a:rPr>
              <a:t>Applied PCA.</a:t>
            </a:r>
          </a:p>
          <a:p>
            <a:r>
              <a:rPr lang="en-IN" sz="2000" dirty="0">
                <a:latin typeface="Times New Roman" panose="02020603050405020304" pitchFamily="18" charset="0"/>
                <a:cs typeface="Times New Roman" panose="02020603050405020304" pitchFamily="18" charset="0"/>
              </a:rPr>
              <a:t>Evaluation of Model with and without PCA.</a:t>
            </a:r>
          </a:p>
          <a:p>
            <a:r>
              <a:rPr lang="en-IN" sz="2000" dirty="0">
                <a:latin typeface="Times New Roman" panose="02020603050405020304" pitchFamily="18" charset="0"/>
                <a:cs typeface="Times New Roman" panose="02020603050405020304" pitchFamily="18" charset="0"/>
              </a:rPr>
              <a:t>Parameter Tuning for no._</a:t>
            </a:r>
            <a:r>
              <a:rPr lang="en-IN" sz="2000" dirty="0" err="1">
                <a:latin typeface="Times New Roman" panose="02020603050405020304" pitchFamily="18" charset="0"/>
                <a:cs typeface="Times New Roman" panose="02020603050405020304" pitchFamily="18" charset="0"/>
              </a:rPr>
              <a:t>of_Estimators</a:t>
            </a:r>
            <a:r>
              <a:rPr lang="en-IN" sz="2000" dirty="0">
                <a:latin typeface="Times New Roman" panose="02020603050405020304" pitchFamily="18" charset="0"/>
                <a:cs typeface="Times New Roman" panose="02020603050405020304" pitchFamily="18" charset="0"/>
              </a:rPr>
              <a:t> and </a:t>
            </a:r>
            <a:r>
              <a:rPr lang="en-IN" sz="2000" dirty="0" err="1">
                <a:latin typeface="Times New Roman" panose="02020603050405020304" pitchFamily="18" charset="0"/>
                <a:cs typeface="Times New Roman" panose="02020603050405020304" pitchFamily="18" charset="0"/>
              </a:rPr>
              <a:t>Learning_rate</a:t>
            </a:r>
            <a:r>
              <a:rPr lang="en-IN" sz="2000" dirty="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Performing Ensemble Techniques.</a:t>
            </a:r>
          </a:p>
          <a:p>
            <a:pPr marL="685800">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Bagging Classifier</a:t>
            </a:r>
          </a:p>
          <a:p>
            <a:pPr marL="685800">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AdaBoost Classifier</a:t>
            </a:r>
          </a:p>
          <a:p>
            <a:pPr marL="685800">
              <a:buFont typeface="Wingdings" panose="05000000000000000000" pitchFamily="2" charset="2"/>
              <a:buChar char="ü"/>
            </a:pPr>
            <a:r>
              <a:rPr lang="en-IN" sz="2000" dirty="0" err="1">
                <a:latin typeface="Times New Roman" panose="02020603050405020304" pitchFamily="18" charset="0"/>
                <a:cs typeface="Times New Roman" panose="02020603050405020304" pitchFamily="18" charset="0"/>
              </a:rPr>
              <a:t>RandomForest</a:t>
            </a:r>
            <a:r>
              <a:rPr lang="en-IN" sz="2000" dirty="0">
                <a:latin typeface="Times New Roman" panose="02020603050405020304" pitchFamily="18" charset="0"/>
                <a:cs typeface="Times New Roman" panose="02020603050405020304" pitchFamily="18" charset="0"/>
              </a:rPr>
              <a:t> Classifier</a:t>
            </a:r>
          </a:p>
          <a:p>
            <a:r>
              <a:rPr lang="en-IN" sz="2000" dirty="0">
                <a:latin typeface="Times New Roman" panose="02020603050405020304" pitchFamily="18" charset="0"/>
                <a:cs typeface="Times New Roman" panose="02020603050405020304" pitchFamily="18" charset="0"/>
              </a:rPr>
              <a:t>Clustering (</a:t>
            </a:r>
            <a:r>
              <a:rPr lang="en-IN" sz="2000" dirty="0" err="1">
                <a:latin typeface="Times New Roman" panose="02020603050405020304" pitchFamily="18" charset="0"/>
                <a:cs typeface="Times New Roman" panose="02020603050405020304" pitchFamily="18" charset="0"/>
              </a:rPr>
              <a:t>KMeans</a:t>
            </a:r>
            <a:r>
              <a:rPr lang="en-IN" sz="2000" dirty="0">
                <a:latin typeface="Times New Roman" panose="02020603050405020304" pitchFamily="18" charset="0"/>
                <a:cs typeface="Times New Roman" panose="02020603050405020304" pitchFamily="18" charset="0"/>
              </a:rPr>
              <a:t>) (USL).</a:t>
            </a:r>
          </a:p>
          <a:p>
            <a:r>
              <a:rPr lang="en-IN" sz="2000" dirty="0">
                <a:latin typeface="Times New Roman" panose="02020603050405020304" pitchFamily="18" charset="0"/>
                <a:cs typeface="Times New Roman" panose="02020603050405020304" pitchFamily="18" charset="0"/>
              </a:rPr>
              <a:t>Parameter Tuning for optimal number of Clusters.</a:t>
            </a:r>
          </a:p>
          <a:p>
            <a:r>
              <a:rPr lang="en-IN" sz="2000" dirty="0">
                <a:latin typeface="Times New Roman" panose="02020603050405020304" pitchFamily="18" charset="0"/>
                <a:cs typeface="Times New Roman" panose="02020603050405020304" pitchFamily="18" charset="0"/>
              </a:rPr>
              <a:t>Evaluation Of Model with and without PCA after USL.</a:t>
            </a:r>
          </a:p>
          <a:p>
            <a:r>
              <a:rPr lang="en-IN" sz="2000" dirty="0">
                <a:latin typeface="Times New Roman" panose="02020603050405020304" pitchFamily="18" charset="0"/>
                <a:cs typeface="Times New Roman" panose="02020603050405020304" pitchFamily="18" charset="0"/>
              </a:rPr>
              <a:t>Finalizing the Best rightly fit Model. </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marL="608013">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697E4CF8-78F0-4873-863B-44341DC1166A}"/>
              </a:ext>
            </a:extLst>
          </p:cNvPr>
          <p:cNvSpPr>
            <a:spLocks noGrp="1"/>
          </p:cNvSpPr>
          <p:nvPr>
            <p:ph type="title"/>
          </p:nvPr>
        </p:nvSpPr>
        <p:spPr/>
        <p:txBody>
          <a:bodyPr/>
          <a:lstStyle/>
          <a:p>
            <a:pPr algn="l"/>
            <a:r>
              <a:rPr lang="en-IN" dirty="0"/>
              <a:t>Attempts:</a:t>
            </a:r>
          </a:p>
        </p:txBody>
      </p:sp>
    </p:spTree>
    <p:extLst>
      <p:ext uri="{BB962C8B-B14F-4D97-AF65-F5344CB8AC3E}">
        <p14:creationId xmlns:p14="http://schemas.microsoft.com/office/powerpoint/2010/main" val="3175849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DBEBA3-57E1-486D-A1D7-139B2039D536}"/>
              </a:ext>
            </a:extLst>
          </p:cNvPr>
          <p:cNvSpPr>
            <a:spLocks noGrp="1"/>
          </p:cNvSpPr>
          <p:nvPr>
            <p:ph idx="1"/>
          </p:nvPr>
        </p:nvSpPr>
        <p:spPr>
          <a:xfrm>
            <a:off x="457200" y="1066800"/>
            <a:ext cx="8229600" cy="5791200"/>
          </a:xfrm>
        </p:spPr>
        <p:txBody>
          <a:bodyPr/>
          <a:lstStyle/>
          <a:p>
            <a:r>
              <a:rPr lang="en-IN" dirty="0"/>
              <a:t>To check the significance of each variable, </a:t>
            </a:r>
            <a:r>
              <a:rPr lang="en-IN" dirty="0" err="1"/>
              <a:t>Annova</a:t>
            </a:r>
            <a:r>
              <a:rPr lang="en-IN" dirty="0"/>
              <a:t> Test has done on few variables.</a:t>
            </a:r>
          </a:p>
        </p:txBody>
      </p:sp>
      <p:sp>
        <p:nvSpPr>
          <p:cNvPr id="3" name="Title 2">
            <a:extLst>
              <a:ext uri="{FF2B5EF4-FFF2-40B4-BE49-F238E27FC236}">
                <a16:creationId xmlns:a16="http://schemas.microsoft.com/office/drawing/2014/main" id="{AA3A99BD-9341-4895-BF3B-9EF0EE780A89}"/>
              </a:ext>
            </a:extLst>
          </p:cNvPr>
          <p:cNvSpPr>
            <a:spLocks noGrp="1"/>
          </p:cNvSpPr>
          <p:nvPr>
            <p:ph type="title"/>
          </p:nvPr>
        </p:nvSpPr>
        <p:spPr/>
        <p:txBody>
          <a:bodyPr>
            <a:normAutofit/>
          </a:bodyPr>
          <a:lstStyle/>
          <a:p>
            <a:pPr algn="l"/>
            <a:r>
              <a:rPr lang="en-IN" sz="2800" dirty="0">
                <a:latin typeface="Times New Roman" panose="02020603050405020304" pitchFamily="18" charset="0"/>
                <a:cs typeface="Times New Roman" panose="02020603050405020304" pitchFamily="18" charset="0"/>
              </a:rPr>
              <a:t>Feature Engineering</a:t>
            </a:r>
          </a:p>
        </p:txBody>
      </p:sp>
      <p:pic>
        <p:nvPicPr>
          <p:cNvPr id="5" name="Picture 4">
            <a:extLst>
              <a:ext uri="{FF2B5EF4-FFF2-40B4-BE49-F238E27FC236}">
                <a16:creationId xmlns:a16="http://schemas.microsoft.com/office/drawing/2014/main" id="{BA7E2F31-CB92-4D47-B0EA-0CE5D241C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133600"/>
            <a:ext cx="6477000" cy="4366260"/>
          </a:xfrm>
          <a:prstGeom prst="rect">
            <a:avLst/>
          </a:prstGeom>
        </p:spPr>
      </p:pic>
    </p:spTree>
    <p:extLst>
      <p:ext uri="{BB962C8B-B14F-4D97-AF65-F5344CB8AC3E}">
        <p14:creationId xmlns:p14="http://schemas.microsoft.com/office/powerpoint/2010/main" val="247008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EB8160-DE51-4002-861E-A461ECB96574}"/>
              </a:ext>
            </a:extLst>
          </p:cNvPr>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As the all variables are co-ordinates or dimensions of a fingers position, if one variable is removed the dimension will change as a result it may effect the other co-ordinates.</a:t>
            </a:r>
          </a:p>
          <a:p>
            <a:r>
              <a:rPr lang="en-IN" sz="2000" dirty="0">
                <a:latin typeface="Times New Roman" panose="02020603050405020304" pitchFamily="18" charset="0"/>
                <a:cs typeface="Times New Roman" panose="02020603050405020304" pitchFamily="18" charset="0"/>
              </a:rPr>
              <a:t>Those indicates the motion of the fingers, one dimension is representing the other.</a:t>
            </a:r>
          </a:p>
          <a:p>
            <a:r>
              <a:rPr lang="en-IN" sz="2000" dirty="0">
                <a:latin typeface="Times New Roman" panose="02020603050405020304" pitchFamily="18" charset="0"/>
                <a:cs typeface="Times New Roman" panose="02020603050405020304" pitchFamily="18" charset="0"/>
              </a:rPr>
              <a:t>One dimension is representing the one movement of the finger. If any disturbance occurred in the dimension, the movement in the finger varies.</a:t>
            </a:r>
          </a:p>
          <a:p>
            <a:r>
              <a:rPr lang="en-IN" sz="2000" dirty="0">
                <a:latin typeface="Times New Roman" panose="02020603050405020304" pitchFamily="18" charset="0"/>
                <a:cs typeface="Times New Roman" panose="02020603050405020304" pitchFamily="18" charset="0"/>
              </a:rPr>
              <a:t>Ideally the performance metrics will decrease and that is the explanation for not dropping the variables which are not significant.</a:t>
            </a:r>
          </a:p>
        </p:txBody>
      </p:sp>
      <p:sp>
        <p:nvSpPr>
          <p:cNvPr id="3" name="Title 2">
            <a:extLst>
              <a:ext uri="{FF2B5EF4-FFF2-40B4-BE49-F238E27FC236}">
                <a16:creationId xmlns:a16="http://schemas.microsoft.com/office/drawing/2014/main" id="{5689AE15-3907-49B9-8664-04D4221D8B9F}"/>
              </a:ext>
            </a:extLst>
          </p:cNvPr>
          <p:cNvSpPr>
            <a:spLocks noGrp="1"/>
          </p:cNvSpPr>
          <p:nvPr>
            <p:ph type="title"/>
          </p:nvPr>
        </p:nvSpPr>
        <p:spPr/>
        <p:txBody>
          <a:bodyPr>
            <a:normAutofit/>
          </a:bodyPr>
          <a:lstStyle/>
          <a:p>
            <a:pPr algn="l"/>
            <a:r>
              <a:rPr lang="en-IN" sz="2400" dirty="0">
                <a:latin typeface="Times New Roman" panose="02020603050405020304" pitchFamily="18" charset="0"/>
                <a:cs typeface="Times New Roman" panose="02020603050405020304" pitchFamily="18" charset="0"/>
              </a:rPr>
              <a:t>Reason for not dropping columns</a:t>
            </a:r>
          </a:p>
        </p:txBody>
      </p:sp>
    </p:spTree>
    <p:extLst>
      <p:ext uri="{BB962C8B-B14F-4D97-AF65-F5344CB8AC3E}">
        <p14:creationId xmlns:p14="http://schemas.microsoft.com/office/powerpoint/2010/main" val="2041543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6CBCE45-97CB-4B6A-AFC1-FF9B2ABEEEE7}"/>
              </a:ext>
            </a:extLst>
          </p:cNvPr>
          <p:cNvSpPr>
            <a:spLocks noGrp="1"/>
          </p:cNvSpPr>
          <p:nvPr>
            <p:ph idx="1"/>
          </p:nvPr>
        </p:nvSpPr>
        <p:spPr>
          <a:xfrm>
            <a:off x="533400" y="1066800"/>
            <a:ext cx="8229600" cy="5334000"/>
          </a:xfrm>
        </p:spPr>
        <p:txBody>
          <a:bodyPr/>
          <a:lstStyle/>
          <a:p>
            <a:pPr marL="0" indent="0">
              <a:buNone/>
            </a:pPr>
            <a:r>
              <a:rPr lang="en-IN" dirty="0"/>
              <a:t>Without PCA:</a:t>
            </a:r>
          </a:p>
          <a:p>
            <a:pPr marL="0" indent="0">
              <a:buNone/>
            </a:pPr>
            <a:endParaRPr lang="en-IN" dirty="0"/>
          </a:p>
        </p:txBody>
      </p:sp>
      <p:sp>
        <p:nvSpPr>
          <p:cNvPr id="8" name="Title 7">
            <a:extLst>
              <a:ext uri="{FF2B5EF4-FFF2-40B4-BE49-F238E27FC236}">
                <a16:creationId xmlns:a16="http://schemas.microsoft.com/office/drawing/2014/main" id="{81C2E8B3-AAD6-4A62-A216-41D0A78635CC}"/>
              </a:ext>
            </a:extLst>
          </p:cNvPr>
          <p:cNvSpPr>
            <a:spLocks noGrp="1"/>
          </p:cNvSpPr>
          <p:nvPr>
            <p:ph type="title"/>
          </p:nvPr>
        </p:nvSpPr>
        <p:spPr>
          <a:xfrm>
            <a:off x="304800" y="249879"/>
            <a:ext cx="7620000" cy="652462"/>
          </a:xfrm>
        </p:spPr>
        <p:txBody>
          <a:bodyPr>
            <a:normAutofit fontScale="90000"/>
          </a:bodyPr>
          <a:lstStyle/>
          <a:p>
            <a:pPr algn="l"/>
            <a:r>
              <a:rPr lang="en-IN" dirty="0"/>
              <a:t>Model Accuracies</a:t>
            </a:r>
          </a:p>
        </p:txBody>
      </p:sp>
      <p:pic>
        <p:nvPicPr>
          <p:cNvPr id="3" name="Picture 2">
            <a:extLst>
              <a:ext uri="{FF2B5EF4-FFF2-40B4-BE49-F238E27FC236}">
                <a16:creationId xmlns:a16="http://schemas.microsoft.com/office/drawing/2014/main" id="{EB29F48E-DC52-4707-AE12-92429A5F5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905000"/>
            <a:ext cx="8229600" cy="2514600"/>
          </a:xfrm>
          <a:prstGeom prst="rect">
            <a:avLst/>
          </a:prstGeom>
        </p:spPr>
      </p:pic>
      <p:sp>
        <p:nvSpPr>
          <p:cNvPr id="4" name="TextBox 3">
            <a:extLst>
              <a:ext uri="{FF2B5EF4-FFF2-40B4-BE49-F238E27FC236}">
                <a16:creationId xmlns:a16="http://schemas.microsoft.com/office/drawing/2014/main" id="{DE153042-798D-4F3B-8C0E-E6764F878875}"/>
              </a:ext>
            </a:extLst>
          </p:cNvPr>
          <p:cNvSpPr txBox="1"/>
          <p:nvPr/>
        </p:nvSpPr>
        <p:spPr>
          <a:xfrm>
            <a:off x="990600" y="4800600"/>
            <a:ext cx="7239000" cy="2031325"/>
          </a:xfrm>
          <a:prstGeom prst="rect">
            <a:avLst/>
          </a:prstGeom>
          <a:noFill/>
        </p:spPr>
        <p:txBody>
          <a:bodyPr wrap="square" rtlCol="0">
            <a:spAutoFit/>
          </a:bodyPr>
          <a:lstStyle/>
          <a:p>
            <a:pPr marL="342900" indent="-342900">
              <a:buAutoNum type="arabicPeriod"/>
            </a:pPr>
            <a:r>
              <a:rPr lang="en-IN"/>
              <a:t>Decision </a:t>
            </a:r>
            <a:r>
              <a:rPr lang="en-IN" dirty="0"/>
              <a:t>Tree, Random Forest, Bagging Classifier are subjected to High Bias and High Variance.</a:t>
            </a:r>
          </a:p>
          <a:p>
            <a:pPr marL="342900" indent="-342900">
              <a:buAutoNum type="arabicPeriod"/>
            </a:pPr>
            <a:r>
              <a:rPr lang="en-IN" dirty="0"/>
              <a:t>Naïve Bayes works on all variables to give the conditional probability and also works only on significant variables.</a:t>
            </a:r>
          </a:p>
          <a:p>
            <a:pPr marL="342900" indent="-342900">
              <a:buAutoNum type="arabicPeriod"/>
            </a:pPr>
            <a:r>
              <a:rPr lang="en-IN" dirty="0"/>
              <a:t>Logistic Regression gives the good accuracy with 77.5% Precision and not suffering with high overfit nor underfit .</a:t>
            </a:r>
          </a:p>
          <a:p>
            <a:pPr marL="342900" indent="-342900">
              <a:buAutoNum type="arabicPeriod"/>
            </a:pPr>
            <a:endParaRPr lang="en-IN" dirty="0"/>
          </a:p>
        </p:txBody>
      </p:sp>
    </p:spTree>
    <p:extLst>
      <p:ext uri="{BB962C8B-B14F-4D97-AF65-F5344CB8AC3E}">
        <p14:creationId xmlns:p14="http://schemas.microsoft.com/office/powerpoint/2010/main" val="1136479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5C564-2159-47C1-AE42-2EF495CE6412}"/>
              </a:ext>
            </a:extLst>
          </p:cNvPr>
          <p:cNvSpPr>
            <a:spLocks noGrp="1"/>
          </p:cNvSpPr>
          <p:nvPr>
            <p:ph type="title"/>
          </p:nvPr>
        </p:nvSpPr>
        <p:spPr/>
        <p:txBody>
          <a:bodyPr>
            <a:normAutofit/>
          </a:bodyPr>
          <a:lstStyle/>
          <a:p>
            <a:pPr algn="l"/>
            <a:r>
              <a:rPr lang="en-IN" sz="3100" dirty="0">
                <a:latin typeface="Times New Roman" panose="02020603050405020304" pitchFamily="18" charset="0"/>
                <a:cs typeface="Times New Roman" panose="02020603050405020304" pitchFamily="18" charset="0"/>
              </a:rPr>
              <a:t>Graphical Representation of Accuracies</a:t>
            </a:r>
            <a:r>
              <a:rPr lang="en-IN" dirty="0"/>
              <a:t>   </a:t>
            </a:r>
          </a:p>
        </p:txBody>
      </p:sp>
      <p:pic>
        <p:nvPicPr>
          <p:cNvPr id="4" name="Content Placeholder 3">
            <a:extLst>
              <a:ext uri="{FF2B5EF4-FFF2-40B4-BE49-F238E27FC236}">
                <a16:creationId xmlns:a16="http://schemas.microsoft.com/office/drawing/2014/main" id="{59B10577-CDD8-4960-88CA-DC886A3573C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8610600" cy="3429000"/>
          </a:xfrm>
          <a:prstGeom prst="rect">
            <a:avLst/>
          </a:prstGeom>
          <a:noFill/>
          <a:ln>
            <a:noFill/>
          </a:ln>
        </p:spPr>
      </p:pic>
      <p:pic>
        <p:nvPicPr>
          <p:cNvPr id="5" name="Picture 4">
            <a:extLst>
              <a:ext uri="{FF2B5EF4-FFF2-40B4-BE49-F238E27FC236}">
                <a16:creationId xmlns:a16="http://schemas.microsoft.com/office/drawing/2014/main" id="{ED856632-CFFE-48DC-9E92-395424FD12A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1660" y="4837225"/>
            <a:ext cx="5440680" cy="1988820"/>
          </a:xfrm>
          <a:prstGeom prst="rect">
            <a:avLst/>
          </a:prstGeom>
          <a:noFill/>
          <a:ln>
            <a:noFill/>
          </a:ln>
        </p:spPr>
      </p:pic>
    </p:spTree>
    <p:extLst>
      <p:ext uri="{BB962C8B-B14F-4D97-AF65-F5344CB8AC3E}">
        <p14:creationId xmlns:p14="http://schemas.microsoft.com/office/powerpoint/2010/main" val="3597692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BDF019-0D8D-4875-B2F3-4BB6603C9A76}"/>
              </a:ext>
            </a:extLst>
          </p:cNvPr>
          <p:cNvSpPr>
            <a:spLocks noGrp="1"/>
          </p:cNvSpPr>
          <p:nvPr>
            <p:ph idx="1"/>
          </p:nvPr>
        </p:nvSpPr>
        <p:spPr>
          <a:xfrm>
            <a:off x="609600" y="2209800"/>
            <a:ext cx="8229600" cy="4525963"/>
          </a:xfrm>
        </p:spPr>
        <p:txBody>
          <a:bodyPr>
            <a:normAutofit/>
          </a:bodyPr>
          <a:lstStyle/>
          <a:p>
            <a:r>
              <a:rPr lang="en-IN" sz="2000" dirty="0">
                <a:latin typeface="Times New Roman" panose="02020603050405020304" pitchFamily="18" charset="0"/>
                <a:cs typeface="Times New Roman" panose="02020603050405020304" pitchFamily="18" charset="0"/>
              </a:rPr>
              <a:t>The main idea of principal component analysis (PCA) is to reduce the dimensionality of a data set consisting of many variables correlated with each other, either heavily or lightly, while retaining the variation present in the dataset, up to the maximum extent.</a:t>
            </a:r>
          </a:p>
          <a:p>
            <a:r>
              <a:rPr lang="en-IN" sz="2000" dirty="0">
                <a:latin typeface="Times New Roman" panose="02020603050405020304" pitchFamily="18" charset="0"/>
                <a:cs typeface="Times New Roman" panose="02020603050405020304" pitchFamily="18" charset="0"/>
              </a:rPr>
              <a:t>The same is done by transforming the variables to a new set of variables, which are known as the principal components (or simply, the PCs).</a:t>
            </a:r>
          </a:p>
          <a:p>
            <a:r>
              <a:rPr lang="en-IN" sz="2000" dirty="0">
                <a:latin typeface="Times New Roman" panose="02020603050405020304" pitchFamily="18" charset="0"/>
                <a:cs typeface="Times New Roman" panose="02020603050405020304" pitchFamily="18" charset="0"/>
              </a:rPr>
              <a:t>The principal components are the eigenvectors of a covariance matrix, and hence they are orthogonal.</a:t>
            </a:r>
          </a:p>
          <a:p>
            <a:pPr marL="0" indent="0">
              <a:buNone/>
            </a:pP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E1107541-E4E6-48D8-8071-1941D68B0C4B}"/>
              </a:ext>
            </a:extLst>
          </p:cNvPr>
          <p:cNvSpPr>
            <a:spLocks noGrp="1"/>
          </p:cNvSpPr>
          <p:nvPr>
            <p:ph type="title"/>
          </p:nvPr>
        </p:nvSpPr>
        <p:spPr/>
        <p:txBody>
          <a:bodyPr>
            <a:normAutofit/>
          </a:bodyPr>
          <a:lstStyle/>
          <a:p>
            <a:pPr algn="l"/>
            <a:r>
              <a:rPr lang="en-IN" sz="2800" dirty="0">
                <a:latin typeface="Times New Roman" panose="02020603050405020304" pitchFamily="18" charset="0"/>
                <a:cs typeface="Times New Roman" panose="02020603050405020304" pitchFamily="18" charset="0"/>
              </a:rPr>
              <a:t>Principle Component Analysis</a:t>
            </a:r>
          </a:p>
        </p:txBody>
      </p:sp>
    </p:spTree>
    <p:extLst>
      <p:ext uri="{BB962C8B-B14F-4D97-AF65-F5344CB8AC3E}">
        <p14:creationId xmlns:p14="http://schemas.microsoft.com/office/powerpoint/2010/main" val="2253493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105400"/>
          </a:xfrm>
        </p:spPr>
        <p:txBody>
          <a:bodyPr/>
          <a:lstStyle/>
          <a:p>
            <a:r>
              <a:rPr lang="en-US" sz="2400" dirty="0"/>
              <a:t>The technology sector is related to the research, development and/or distribution of technologically based goods and services.</a:t>
            </a:r>
          </a:p>
          <a:p>
            <a:r>
              <a:rPr lang="en-US" sz="2400" dirty="0"/>
              <a:t>This sector contains businesses revolving around the manufacturing of electronics, creation of software, computers or products and services relating to information technology. </a:t>
            </a:r>
          </a:p>
          <a:p>
            <a:r>
              <a:rPr lang="en-US" sz="2400" dirty="0"/>
              <a:t>The technology sector is often the most attractive investment destination in any economy. The U.S. technology sector boasts of companies like Apple, Google, Amazon, Facebook, Netflix, IBM, and Microsoft. </a:t>
            </a:r>
          </a:p>
          <a:p>
            <a:r>
              <a:rPr lang="en-US" sz="2400" dirty="0"/>
              <a:t>The global technology industry is approximately worth $5 trillion as of 2019,</a:t>
            </a:r>
          </a:p>
          <a:p>
            <a:endParaRPr lang="en-US" sz="2400" dirty="0"/>
          </a:p>
          <a:p>
            <a:endParaRPr lang="en-US" dirty="0"/>
          </a:p>
        </p:txBody>
      </p:sp>
      <p:sp>
        <p:nvSpPr>
          <p:cNvPr id="3" name="Title 2"/>
          <p:cNvSpPr>
            <a:spLocks noGrp="1"/>
          </p:cNvSpPr>
          <p:nvPr>
            <p:ph type="title"/>
          </p:nvPr>
        </p:nvSpPr>
        <p:spPr/>
        <p:txBody>
          <a:bodyPr>
            <a:normAutofit fontScale="90000"/>
          </a:bodyPr>
          <a:lstStyle/>
          <a:p>
            <a:r>
              <a:rPr lang="en-US" dirty="0"/>
              <a:t>Industry Overview - Technology Sector</a:t>
            </a:r>
          </a:p>
        </p:txBody>
      </p:sp>
    </p:spTree>
    <p:extLst>
      <p:ext uri="{BB962C8B-B14F-4D97-AF65-F5344CB8AC3E}">
        <p14:creationId xmlns:p14="http://schemas.microsoft.com/office/powerpoint/2010/main" val="670422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70E539-C446-499C-99BF-A8EF3A522B3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609600"/>
            <a:ext cx="7772400" cy="4534695"/>
          </a:xfrm>
          <a:prstGeom prst="rect">
            <a:avLst/>
          </a:prstGeom>
          <a:noFill/>
          <a:ln>
            <a:noFill/>
          </a:ln>
        </p:spPr>
      </p:pic>
      <p:sp>
        <p:nvSpPr>
          <p:cNvPr id="5" name="TextBox 4">
            <a:extLst>
              <a:ext uri="{FF2B5EF4-FFF2-40B4-BE49-F238E27FC236}">
                <a16:creationId xmlns:a16="http://schemas.microsoft.com/office/drawing/2014/main" id="{90387712-38F7-4C03-A45A-84A52828305B}"/>
              </a:ext>
            </a:extLst>
          </p:cNvPr>
          <p:cNvSpPr txBox="1"/>
          <p:nvPr/>
        </p:nvSpPr>
        <p:spPr>
          <a:xfrm>
            <a:off x="533400" y="5509736"/>
            <a:ext cx="8077200" cy="1354217"/>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The data which we have the columns are all with continuous values as they are co-ordinates of 12 markers of hand posture of five fingers. So, our data doesn’t need to scale when applying PCA side by the existence of multi collinearity is less, we are applying PCA to reduce the columns and the complexity of the model.</a:t>
            </a:r>
          </a:p>
          <a:p>
            <a:endParaRPr lang="en-IN" dirty="0"/>
          </a:p>
        </p:txBody>
      </p:sp>
    </p:spTree>
    <p:extLst>
      <p:ext uri="{BB962C8B-B14F-4D97-AF65-F5344CB8AC3E}">
        <p14:creationId xmlns:p14="http://schemas.microsoft.com/office/powerpoint/2010/main" val="3427835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D9B9C-CA79-4E80-B4F7-8D1C77214FBD}"/>
              </a:ext>
            </a:extLst>
          </p:cNvPr>
          <p:cNvSpPr>
            <a:spLocks noGrp="1"/>
          </p:cNvSpPr>
          <p:nvPr>
            <p:ph idx="1"/>
          </p:nvPr>
        </p:nvSpPr>
        <p:spPr>
          <a:xfrm>
            <a:off x="457200" y="1600200"/>
            <a:ext cx="8229600" cy="5257800"/>
          </a:xfrm>
        </p:spPr>
        <p:txBody>
          <a:bodyPr>
            <a:normAutofit/>
          </a:bodyPr>
          <a:lstStyle/>
          <a:p>
            <a:r>
              <a:rPr lang="en-IN" sz="2000" dirty="0">
                <a:latin typeface="Times New Roman" panose="02020603050405020304" pitchFamily="18" charset="0"/>
                <a:cs typeface="Times New Roman" panose="02020603050405020304" pitchFamily="18" charset="0"/>
              </a:rPr>
              <a:t>We order the eigenvalues from largest to smallest so that it gives us the components in order or significance.</a:t>
            </a:r>
          </a:p>
          <a:p>
            <a:r>
              <a:rPr lang="en-IN" sz="2000" dirty="0">
                <a:latin typeface="Times New Roman" panose="02020603050405020304" pitchFamily="18" charset="0"/>
                <a:cs typeface="Times New Roman" panose="02020603050405020304" pitchFamily="18" charset="0"/>
              </a:rPr>
              <a:t>If we have a dataset with </a:t>
            </a:r>
            <a:r>
              <a:rPr lang="en-IN" sz="2000" i="1" dirty="0">
                <a:latin typeface="Times New Roman" panose="02020603050405020304" pitchFamily="18" charset="0"/>
                <a:cs typeface="Times New Roman" panose="02020603050405020304" pitchFamily="18" charset="0"/>
              </a:rPr>
              <a:t>n</a:t>
            </a:r>
            <a:r>
              <a:rPr lang="en-IN" sz="2000" dirty="0">
                <a:latin typeface="Times New Roman" panose="02020603050405020304" pitchFamily="18" charset="0"/>
                <a:cs typeface="Times New Roman" panose="02020603050405020304" pitchFamily="18" charset="0"/>
              </a:rPr>
              <a:t> variables, then we have the corresponding </a:t>
            </a:r>
            <a:r>
              <a:rPr lang="en-IN" sz="2000" i="1" dirty="0">
                <a:latin typeface="Times New Roman" panose="02020603050405020304" pitchFamily="18" charset="0"/>
                <a:cs typeface="Times New Roman" panose="02020603050405020304" pitchFamily="18" charset="0"/>
              </a:rPr>
              <a:t>n</a:t>
            </a:r>
            <a:r>
              <a:rPr lang="en-IN" sz="2000" dirty="0">
                <a:latin typeface="Times New Roman" panose="02020603050405020304" pitchFamily="18" charset="0"/>
                <a:cs typeface="Times New Roman" panose="02020603050405020304" pitchFamily="18" charset="0"/>
              </a:rPr>
              <a:t> eigenvalues and eigenvectors. It turns out that the eigenvector corresponding to the highest eigenvalue is the principal component of the dataset and it is our call as to how many eigenvalues we choose to proceed our analysis with.</a:t>
            </a:r>
          </a:p>
          <a:p>
            <a:r>
              <a:rPr lang="en-IN" sz="2000" dirty="0">
                <a:latin typeface="Times New Roman" panose="02020603050405020304" pitchFamily="18" charset="0"/>
                <a:cs typeface="Times New Roman" panose="02020603050405020304" pitchFamily="18" charset="0"/>
              </a:rPr>
              <a:t>To reduce the dimensions, we choose the </a:t>
            </a:r>
            <a:r>
              <a:rPr lang="en-IN" sz="2000">
                <a:latin typeface="Times New Roman" panose="02020603050405020304" pitchFamily="18" charset="0"/>
                <a:cs typeface="Times New Roman" panose="02020603050405020304" pitchFamily="18" charset="0"/>
              </a:rPr>
              <a:t>first </a:t>
            </a:r>
            <a:r>
              <a:rPr lang="en-IN" sz="2000" i="1">
                <a:latin typeface="Times New Roman" panose="02020603050405020304" pitchFamily="18" charset="0"/>
                <a:cs typeface="Times New Roman" panose="02020603050405020304" pitchFamily="18" charset="0"/>
              </a:rPr>
              <a:t>3</a:t>
            </a:r>
            <a:r>
              <a:rPr lang="en-IN" sz="2000" i="1" dirty="0">
                <a:latin typeface="Times New Roman" panose="02020603050405020304" pitchFamily="18" charset="0"/>
                <a:cs typeface="Times New Roman" panose="02020603050405020304" pitchFamily="18" charset="0"/>
              </a:rPr>
              <a:t>0</a:t>
            </a:r>
            <a:r>
              <a:rPr lang="en-IN" sz="200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eigenvalues and ignore the rest. We do lose out some information in the process, but if the eigenvalues are small, we do not lose much.</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4976DF6E-59EF-4D67-8583-A2BFCBE4DAD5}"/>
              </a:ext>
            </a:extLst>
          </p:cNvPr>
          <p:cNvSpPr>
            <a:spLocks noGrp="1"/>
          </p:cNvSpPr>
          <p:nvPr>
            <p:ph type="title"/>
          </p:nvPr>
        </p:nvSpPr>
        <p:spPr/>
        <p:txBody>
          <a:bodyPr>
            <a:normAutofit/>
          </a:bodyPr>
          <a:lstStyle/>
          <a:p>
            <a:pPr algn="l"/>
            <a:r>
              <a:rPr lang="en-IN" sz="2800" dirty="0">
                <a:latin typeface="Times New Roman" panose="02020603050405020304" pitchFamily="18" charset="0"/>
                <a:cs typeface="Times New Roman" panose="02020603050405020304" pitchFamily="18" charset="0"/>
              </a:rPr>
              <a:t>Choosing Principal components</a:t>
            </a:r>
          </a:p>
        </p:txBody>
      </p:sp>
      <p:pic>
        <p:nvPicPr>
          <p:cNvPr id="5" name="Picture 4">
            <a:extLst>
              <a:ext uri="{FF2B5EF4-FFF2-40B4-BE49-F238E27FC236}">
                <a16:creationId xmlns:a16="http://schemas.microsoft.com/office/drawing/2014/main" id="{00E32623-5E2C-45D4-A15D-77BB10F19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5078945"/>
            <a:ext cx="7772400" cy="1539240"/>
          </a:xfrm>
          <a:prstGeom prst="rect">
            <a:avLst/>
          </a:prstGeom>
        </p:spPr>
      </p:pic>
      <p:sp>
        <p:nvSpPr>
          <p:cNvPr id="6" name="Rectangle 5">
            <a:extLst>
              <a:ext uri="{FF2B5EF4-FFF2-40B4-BE49-F238E27FC236}">
                <a16:creationId xmlns:a16="http://schemas.microsoft.com/office/drawing/2014/main" id="{2826EDFA-E8C3-433F-8B34-A4552DD68729}"/>
              </a:ext>
            </a:extLst>
          </p:cNvPr>
          <p:cNvSpPr/>
          <p:nvPr/>
        </p:nvSpPr>
        <p:spPr>
          <a:xfrm>
            <a:off x="838200" y="5029200"/>
            <a:ext cx="7848600" cy="162665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690402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1747D4-B982-4FB4-96DB-E28ECF6B40E1}"/>
              </a:ext>
            </a:extLst>
          </p:cNvPr>
          <p:cNvSpPr>
            <a:spLocks noGrp="1"/>
          </p:cNvSpPr>
          <p:nvPr>
            <p:ph idx="1"/>
          </p:nvPr>
        </p:nvSpPr>
        <p:spPr>
          <a:xfrm>
            <a:off x="457200" y="1600200"/>
            <a:ext cx="8229600" cy="5181600"/>
          </a:xfrm>
        </p:spPr>
        <p:txBody>
          <a:bodyPr>
            <a:normAutofit/>
          </a:bodyPr>
          <a:lstStyle/>
          <a:p>
            <a:pPr algn="just"/>
            <a:r>
              <a:rPr lang="en-IN" sz="2000" dirty="0">
                <a:latin typeface="Times New Roman" panose="02020603050405020304" pitchFamily="18" charset="0"/>
                <a:cs typeface="Times New Roman" panose="02020603050405020304" pitchFamily="18" charset="0"/>
              </a:rPr>
              <a:t>We form a feature vector which is a matrix of vectors, in our case, the eigenvectors.</a:t>
            </a:r>
          </a:p>
          <a:p>
            <a:pPr algn="just"/>
            <a:r>
              <a:rPr lang="en-IN" sz="2000" dirty="0">
                <a:latin typeface="Times New Roman" panose="02020603050405020304" pitchFamily="18" charset="0"/>
                <a:cs typeface="Times New Roman" panose="02020603050405020304" pitchFamily="18" charset="0"/>
              </a:rPr>
              <a:t>In fact, only those eigenvectors which we want to proceed with.</a:t>
            </a:r>
          </a:p>
          <a:p>
            <a:pPr algn="just"/>
            <a:r>
              <a:rPr lang="en-IN" sz="2000" dirty="0">
                <a:latin typeface="Times New Roman" panose="02020603050405020304" pitchFamily="18" charset="0"/>
                <a:cs typeface="Times New Roman" panose="02020603050405020304" pitchFamily="18" charset="0"/>
              </a:rPr>
              <a:t>In the case of 2 dimensions in the running example, we can either choose the one corresponding to the greater eigenvalue or simply take both.</a:t>
            </a:r>
          </a:p>
          <a:p>
            <a:pPr marL="0" indent="0" algn="just">
              <a:buNone/>
            </a:pPr>
            <a:r>
              <a:rPr lang="en-IN" sz="2000" i="1" dirty="0">
                <a:latin typeface="Times New Roman" panose="02020603050405020304" pitchFamily="18" charset="0"/>
                <a:cs typeface="Times New Roman" panose="02020603050405020304" pitchFamily="18" charset="0"/>
              </a:rPr>
              <a:t>		     Feature Vector = (eig</a:t>
            </a:r>
            <a:r>
              <a:rPr lang="en-IN" sz="2000" i="1" baseline="-25000" dirty="0">
                <a:latin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cs typeface="Times New Roman" panose="02020603050405020304" pitchFamily="18" charset="0"/>
              </a:rPr>
              <a:t>, eig</a:t>
            </a:r>
            <a:r>
              <a:rPr lang="en-IN" sz="2000" i="1" baseline="-25000" dirty="0">
                <a:latin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Forming Principal Components:</a:t>
            </a:r>
          </a:p>
          <a:p>
            <a:pPr marL="717550" lvl="3" indent="36513" algn="just"/>
            <a:r>
              <a:rPr lang="en-IN" dirty="0">
                <a:latin typeface="Times New Roman" panose="02020603050405020304" pitchFamily="18" charset="0"/>
                <a:cs typeface="Times New Roman" panose="02020603050405020304" pitchFamily="18" charset="0"/>
              </a:rPr>
              <a:t>We take the transpose of the feature vector and left-multiply it with the transpose of scaled version of original dataset.</a:t>
            </a:r>
          </a:p>
          <a:p>
            <a:pPr marL="717550" lvl="3" indent="0" algn="just">
              <a:buNone/>
            </a:pPr>
            <a:r>
              <a:rPr lang="en-IN" sz="1800" i="1" dirty="0">
                <a:latin typeface="Times New Roman" panose="02020603050405020304" pitchFamily="18" charset="0"/>
                <a:cs typeface="Times New Roman" panose="02020603050405020304" pitchFamily="18" charset="0"/>
              </a:rPr>
              <a:t>		  </a:t>
            </a:r>
            <a:r>
              <a:rPr lang="en-IN" sz="1800" i="1" dirty="0" err="1">
                <a:latin typeface="Times New Roman" panose="02020603050405020304" pitchFamily="18" charset="0"/>
                <a:cs typeface="Times New Roman" panose="02020603050405020304" pitchFamily="18" charset="0"/>
              </a:rPr>
              <a:t>NewData</a:t>
            </a:r>
            <a:r>
              <a:rPr lang="en-IN" sz="1800" i="1" dirty="0">
                <a:latin typeface="Times New Roman" panose="02020603050405020304" pitchFamily="18" charset="0"/>
                <a:cs typeface="Times New Roman" panose="02020603050405020304" pitchFamily="18" charset="0"/>
              </a:rPr>
              <a:t> = </a:t>
            </a:r>
            <a:r>
              <a:rPr lang="en-IN" sz="1800" i="1" dirty="0" err="1">
                <a:latin typeface="Times New Roman" panose="02020603050405020304" pitchFamily="18" charset="0"/>
                <a:cs typeface="Times New Roman" panose="02020603050405020304" pitchFamily="18" charset="0"/>
              </a:rPr>
              <a:t>FeatureVector</a:t>
            </a:r>
            <a:r>
              <a:rPr lang="en-IN" sz="1800" i="1" baseline="30000" dirty="0" err="1">
                <a:latin typeface="Times New Roman" panose="02020603050405020304" pitchFamily="18" charset="0"/>
                <a:cs typeface="Times New Roman" panose="02020603050405020304" pitchFamily="18" charset="0"/>
              </a:rPr>
              <a:t>T</a:t>
            </a:r>
            <a:r>
              <a:rPr lang="en-IN" sz="1800" i="1" dirty="0">
                <a:latin typeface="Times New Roman" panose="02020603050405020304" pitchFamily="18" charset="0"/>
                <a:cs typeface="Times New Roman" panose="02020603050405020304" pitchFamily="18" charset="0"/>
              </a:rPr>
              <a:t> x </a:t>
            </a:r>
            <a:r>
              <a:rPr lang="en-IN" sz="1800" i="1" dirty="0" err="1">
                <a:latin typeface="Times New Roman" panose="02020603050405020304" pitchFamily="18" charset="0"/>
                <a:cs typeface="Times New Roman" panose="02020603050405020304" pitchFamily="18" charset="0"/>
              </a:rPr>
              <a:t>ScaledData</a:t>
            </a:r>
            <a:r>
              <a:rPr lang="en-IN" sz="1800" i="1" baseline="30000" dirty="0" err="1">
                <a:latin typeface="Times New Roman" panose="02020603050405020304" pitchFamily="18" charset="0"/>
                <a:cs typeface="Times New Roman" panose="02020603050405020304" pitchFamily="18" charset="0"/>
              </a:rPr>
              <a:t>T</a:t>
            </a:r>
            <a:endParaRPr lang="en-IN" sz="1800" i="1" baseline="30000" dirty="0">
              <a:latin typeface="Times New Roman" panose="02020603050405020304" pitchFamily="18" charset="0"/>
              <a:cs typeface="Times New Roman" panose="02020603050405020304" pitchFamily="18" charset="0"/>
            </a:endParaRPr>
          </a:p>
          <a:p>
            <a:pPr marL="1003300" lvl="3" indent="-285750" algn="just">
              <a:buFont typeface="Courier New" panose="02070309020205020404" pitchFamily="49" charset="0"/>
              <a:buChar char="o"/>
            </a:pPr>
            <a:r>
              <a:rPr lang="en-IN" sz="1800" dirty="0">
                <a:latin typeface="Times New Roman" panose="02020603050405020304" pitchFamily="18" charset="0"/>
                <a:cs typeface="Times New Roman" panose="02020603050405020304" pitchFamily="18" charset="0"/>
              </a:rPr>
              <a:t>Here,</a:t>
            </a:r>
          </a:p>
          <a:p>
            <a:pPr marL="354013" indent="0" algn="just" fontAlgn="base">
              <a:buNone/>
            </a:pPr>
            <a:r>
              <a:rPr lang="en-IN" sz="1800" i="1" dirty="0">
                <a:latin typeface="Times New Roman" panose="02020603050405020304" pitchFamily="18" charset="0"/>
                <a:cs typeface="Times New Roman" panose="02020603050405020304" pitchFamily="18" charset="0"/>
              </a:rPr>
              <a:t>	</a:t>
            </a:r>
            <a:r>
              <a:rPr lang="en-IN" sz="1800" i="1" dirty="0" err="1">
                <a:latin typeface="Times New Roman" panose="02020603050405020304" pitchFamily="18" charset="0"/>
                <a:cs typeface="Times New Roman" panose="02020603050405020304" pitchFamily="18" charset="0"/>
              </a:rPr>
              <a:t>NewData</a:t>
            </a:r>
            <a:r>
              <a:rPr lang="en-IN" sz="1800" i="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is the Matrix consisting of the principal components,</a:t>
            </a:r>
          </a:p>
          <a:p>
            <a:pPr marL="354013" indent="0" algn="just" fontAlgn="base">
              <a:buNone/>
            </a:pPr>
            <a:r>
              <a:rPr lang="en-IN" sz="1800" i="1" dirty="0">
                <a:latin typeface="Times New Roman" panose="02020603050405020304" pitchFamily="18" charset="0"/>
                <a:cs typeface="Times New Roman" panose="02020603050405020304" pitchFamily="18" charset="0"/>
              </a:rPr>
              <a:t>	</a:t>
            </a:r>
            <a:r>
              <a:rPr lang="en-IN" sz="1800" i="1" dirty="0" err="1">
                <a:latin typeface="Times New Roman" panose="02020603050405020304" pitchFamily="18" charset="0"/>
                <a:cs typeface="Times New Roman" panose="02020603050405020304" pitchFamily="18" charset="0"/>
              </a:rPr>
              <a:t>FeatureVector</a:t>
            </a:r>
            <a:r>
              <a:rPr lang="en-IN" sz="1800" i="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is the matrix we formed using the eigenvectors we chose to 	keep, and </a:t>
            </a:r>
            <a:r>
              <a:rPr lang="en-IN" sz="1800" i="1" dirty="0" err="1">
                <a:latin typeface="Times New Roman" panose="02020603050405020304" pitchFamily="18" charset="0"/>
                <a:cs typeface="Times New Roman" panose="02020603050405020304" pitchFamily="18" charset="0"/>
              </a:rPr>
              <a:t>ScaledData</a:t>
            </a:r>
            <a:r>
              <a:rPr lang="en-IN" sz="1800" i="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is the scaled version of original dataset</a:t>
            </a:r>
          </a:p>
          <a:p>
            <a:pPr marL="717550" lvl="3" indent="0" algn="just">
              <a:buNone/>
            </a:pPr>
            <a:endParaRPr lang="en-IN" sz="18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73558BE2-1676-4126-8727-52020DC0E585}"/>
              </a:ext>
            </a:extLst>
          </p:cNvPr>
          <p:cNvSpPr>
            <a:spLocks noGrp="1"/>
          </p:cNvSpPr>
          <p:nvPr>
            <p:ph type="title"/>
          </p:nvPr>
        </p:nvSpPr>
        <p:spPr>
          <a:xfrm>
            <a:off x="457200" y="261938"/>
            <a:ext cx="8229600" cy="957262"/>
          </a:xfrm>
        </p:spPr>
        <p:txBody>
          <a:bodyPr>
            <a:normAutofit/>
          </a:bodyPr>
          <a:lstStyle/>
          <a:p>
            <a:pPr algn="l"/>
            <a:r>
              <a:rPr lang="en-IN" sz="2800" dirty="0">
                <a:latin typeface="Times New Roman" panose="02020603050405020304" pitchFamily="18" charset="0"/>
                <a:cs typeface="Times New Roman" panose="02020603050405020304" pitchFamily="18" charset="0"/>
              </a:rPr>
              <a:t>Forming A Feature Vector And New Data</a:t>
            </a:r>
          </a:p>
        </p:txBody>
      </p:sp>
      <p:sp>
        <p:nvSpPr>
          <p:cNvPr id="4" name="Rectangle 3">
            <a:extLst>
              <a:ext uri="{FF2B5EF4-FFF2-40B4-BE49-F238E27FC236}">
                <a16:creationId xmlns:a16="http://schemas.microsoft.com/office/drawing/2014/main" id="{6847FE7F-5BBA-41EA-9683-33BF020B984A}"/>
              </a:ext>
            </a:extLst>
          </p:cNvPr>
          <p:cNvSpPr/>
          <p:nvPr/>
        </p:nvSpPr>
        <p:spPr>
          <a:xfrm>
            <a:off x="2514600" y="3352800"/>
            <a:ext cx="3200400" cy="3048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91F52CB1-A958-4B3D-AEB7-7D7897FD253F}"/>
              </a:ext>
            </a:extLst>
          </p:cNvPr>
          <p:cNvSpPr/>
          <p:nvPr/>
        </p:nvSpPr>
        <p:spPr>
          <a:xfrm>
            <a:off x="2362200" y="4724400"/>
            <a:ext cx="4191000" cy="381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2021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2DB113C-DF54-40CD-90DD-E5B87B1D2A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404938"/>
            <a:ext cx="8001000" cy="2633662"/>
          </a:xfrm>
        </p:spPr>
      </p:pic>
      <p:sp>
        <p:nvSpPr>
          <p:cNvPr id="3" name="Title 2">
            <a:extLst>
              <a:ext uri="{FF2B5EF4-FFF2-40B4-BE49-F238E27FC236}">
                <a16:creationId xmlns:a16="http://schemas.microsoft.com/office/drawing/2014/main" id="{6FEE3C96-B8C9-4FBC-9B8E-E6F888FF95CA}"/>
              </a:ext>
            </a:extLst>
          </p:cNvPr>
          <p:cNvSpPr>
            <a:spLocks noGrp="1"/>
          </p:cNvSpPr>
          <p:nvPr>
            <p:ph type="title"/>
          </p:nvPr>
        </p:nvSpPr>
        <p:spPr/>
        <p:txBody>
          <a:bodyPr/>
          <a:lstStyle/>
          <a:p>
            <a:pPr algn="l"/>
            <a:r>
              <a:rPr lang="en-IN" dirty="0"/>
              <a:t>With PCA</a:t>
            </a:r>
          </a:p>
        </p:txBody>
      </p:sp>
      <p:sp>
        <p:nvSpPr>
          <p:cNvPr id="8" name="TextBox 7">
            <a:extLst>
              <a:ext uri="{FF2B5EF4-FFF2-40B4-BE49-F238E27FC236}">
                <a16:creationId xmlns:a16="http://schemas.microsoft.com/office/drawing/2014/main" id="{35D99818-B90A-4F23-BAC5-D4754A33BF97}"/>
              </a:ext>
            </a:extLst>
          </p:cNvPr>
          <p:cNvSpPr txBox="1"/>
          <p:nvPr/>
        </p:nvSpPr>
        <p:spPr>
          <a:xfrm>
            <a:off x="685800" y="4572000"/>
            <a:ext cx="7848600" cy="2031325"/>
          </a:xfrm>
          <a:prstGeom prst="rect">
            <a:avLst/>
          </a:prstGeom>
          <a:noFill/>
        </p:spPr>
        <p:txBody>
          <a:bodyPr wrap="square" rtlCol="0">
            <a:spAutoFit/>
          </a:bodyPr>
          <a:lstStyle/>
          <a:p>
            <a:pPr marL="342900" indent="-342900">
              <a:buAutoNum type="arabicPeriod"/>
            </a:pPr>
            <a:r>
              <a:rPr lang="en-IN" dirty="0"/>
              <a:t>The no. of principal components used after PCA is 30 out of 37 components, so that the complexity of the models will decrease a little.</a:t>
            </a:r>
          </a:p>
          <a:p>
            <a:pPr marL="342900" indent="-342900">
              <a:buFontTx/>
              <a:buAutoNum type="arabicPeriod"/>
            </a:pPr>
            <a:r>
              <a:rPr lang="en-IN" dirty="0"/>
              <a:t>The no. of estimators used here in Random Forest is 12.</a:t>
            </a:r>
          </a:p>
          <a:p>
            <a:pPr marL="342900" indent="-342900">
              <a:buFontTx/>
              <a:buAutoNum type="arabicPeriod"/>
            </a:pPr>
            <a:r>
              <a:rPr lang="en-IN" dirty="0"/>
              <a:t>We consider the best model is Logistic Regression as it’s not overfitted nor         underfitted with having balance in Bias and Variance Errors.</a:t>
            </a:r>
          </a:p>
          <a:p>
            <a:pPr marL="342900" indent="-342900">
              <a:buAutoNum type="arabicPeriod"/>
            </a:pPr>
            <a:endParaRPr lang="en-IN" dirty="0"/>
          </a:p>
          <a:p>
            <a:pPr marL="342900" indent="-342900">
              <a:buAutoNum type="arabicPeriod"/>
            </a:pPr>
            <a:endParaRPr lang="en-IN" dirty="0"/>
          </a:p>
        </p:txBody>
      </p:sp>
    </p:spTree>
    <p:extLst>
      <p:ext uri="{BB962C8B-B14F-4D97-AF65-F5344CB8AC3E}">
        <p14:creationId xmlns:p14="http://schemas.microsoft.com/office/powerpoint/2010/main" val="3887485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32557-4398-4AA4-AAAC-E51895447134}"/>
              </a:ext>
            </a:extLst>
          </p:cNvPr>
          <p:cNvSpPr>
            <a:spLocks noGrp="1"/>
          </p:cNvSpPr>
          <p:nvPr>
            <p:ph type="title"/>
          </p:nvPr>
        </p:nvSpPr>
        <p:spPr/>
        <p:txBody>
          <a:bodyPr>
            <a:normAutofit/>
          </a:bodyPr>
          <a:lstStyle/>
          <a:p>
            <a:pPr algn="l"/>
            <a:r>
              <a:rPr lang="en-IN" sz="2400" dirty="0">
                <a:latin typeface="Times New Roman" panose="02020603050405020304" pitchFamily="18" charset="0"/>
                <a:cs typeface="Times New Roman" panose="02020603050405020304" pitchFamily="18" charset="0"/>
              </a:rPr>
              <a:t>Graphical Representation of all Model’s Accuracies</a:t>
            </a:r>
          </a:p>
        </p:txBody>
      </p:sp>
      <p:pic>
        <p:nvPicPr>
          <p:cNvPr id="4" name="Content Placeholder 3">
            <a:extLst>
              <a:ext uri="{FF2B5EF4-FFF2-40B4-BE49-F238E27FC236}">
                <a16:creationId xmlns:a16="http://schemas.microsoft.com/office/drawing/2014/main" id="{2064F1D4-FDB0-4E61-BEED-54F4842A401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221166"/>
            <a:ext cx="6324600" cy="2969834"/>
          </a:xfrm>
          <a:prstGeom prst="rect">
            <a:avLst/>
          </a:prstGeom>
          <a:noFill/>
          <a:ln>
            <a:noFill/>
          </a:ln>
        </p:spPr>
      </p:pic>
      <p:pic>
        <p:nvPicPr>
          <p:cNvPr id="5" name="Picture 4">
            <a:extLst>
              <a:ext uri="{FF2B5EF4-FFF2-40B4-BE49-F238E27FC236}">
                <a16:creationId xmlns:a16="http://schemas.microsoft.com/office/drawing/2014/main" id="{BCDB4D4D-4D92-4E46-832A-3874915C77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572000"/>
            <a:ext cx="5631180" cy="1706880"/>
          </a:xfrm>
          <a:prstGeom prst="rect">
            <a:avLst/>
          </a:prstGeom>
          <a:noFill/>
          <a:ln>
            <a:noFill/>
          </a:ln>
        </p:spPr>
      </p:pic>
    </p:spTree>
    <p:extLst>
      <p:ext uri="{BB962C8B-B14F-4D97-AF65-F5344CB8AC3E}">
        <p14:creationId xmlns:p14="http://schemas.microsoft.com/office/powerpoint/2010/main" val="93755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DF801B-F9F8-447E-8FA6-2E20DC6F06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04938"/>
            <a:ext cx="8229600" cy="2328862"/>
          </a:xfrm>
        </p:spPr>
      </p:pic>
      <p:sp>
        <p:nvSpPr>
          <p:cNvPr id="3" name="Title 2">
            <a:extLst>
              <a:ext uri="{FF2B5EF4-FFF2-40B4-BE49-F238E27FC236}">
                <a16:creationId xmlns:a16="http://schemas.microsoft.com/office/drawing/2014/main" id="{21E44053-80EC-4E9D-AA9A-E236E93931B8}"/>
              </a:ext>
            </a:extLst>
          </p:cNvPr>
          <p:cNvSpPr>
            <a:spLocks noGrp="1"/>
          </p:cNvSpPr>
          <p:nvPr>
            <p:ph type="title"/>
          </p:nvPr>
        </p:nvSpPr>
        <p:spPr/>
        <p:txBody>
          <a:bodyPr/>
          <a:lstStyle/>
          <a:p>
            <a:pPr algn="l"/>
            <a:r>
              <a:rPr lang="en-IN" dirty="0" err="1"/>
              <a:t>KMeans</a:t>
            </a:r>
            <a:r>
              <a:rPr lang="en-IN" dirty="0"/>
              <a:t> Clustering</a:t>
            </a:r>
          </a:p>
        </p:txBody>
      </p:sp>
      <p:sp>
        <p:nvSpPr>
          <p:cNvPr id="6" name="TextBox 5">
            <a:extLst>
              <a:ext uri="{FF2B5EF4-FFF2-40B4-BE49-F238E27FC236}">
                <a16:creationId xmlns:a16="http://schemas.microsoft.com/office/drawing/2014/main" id="{DFA8BA59-F9C2-4C58-A9F8-4CB7323091B2}"/>
              </a:ext>
            </a:extLst>
          </p:cNvPr>
          <p:cNvSpPr txBox="1"/>
          <p:nvPr/>
        </p:nvSpPr>
        <p:spPr>
          <a:xfrm>
            <a:off x="609600" y="4419600"/>
            <a:ext cx="7315200" cy="646331"/>
          </a:xfrm>
          <a:prstGeom prst="rect">
            <a:avLst/>
          </a:prstGeom>
          <a:noFill/>
        </p:spPr>
        <p:txBody>
          <a:bodyPr wrap="square" rtlCol="0">
            <a:spAutoFit/>
          </a:bodyPr>
          <a:lstStyle/>
          <a:p>
            <a:pPr marL="342900" indent="-342900">
              <a:buFont typeface="Arial" panose="020B0604020202020204" pitchFamily="34" charset="0"/>
              <a:buChar char="•"/>
            </a:pPr>
            <a:r>
              <a:rPr lang="en-IN" dirty="0"/>
              <a:t>The optimum number of clusters selected is 3 from </a:t>
            </a:r>
            <a:r>
              <a:rPr lang="en-IN" dirty="0" err="1"/>
              <a:t>KMeans</a:t>
            </a:r>
            <a:r>
              <a:rPr lang="en-IN" dirty="0"/>
              <a:t> Clustering.</a:t>
            </a:r>
          </a:p>
          <a:p>
            <a:pPr marL="342900" indent="-342900">
              <a:buAutoNum type="arabicPeriod"/>
            </a:pPr>
            <a:endParaRPr lang="en-IN" dirty="0"/>
          </a:p>
        </p:txBody>
      </p:sp>
    </p:spTree>
    <p:extLst>
      <p:ext uri="{BB962C8B-B14F-4D97-AF65-F5344CB8AC3E}">
        <p14:creationId xmlns:p14="http://schemas.microsoft.com/office/powerpoint/2010/main" val="2963543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D392C4-30D7-4B51-8AEF-CC65EE3CA7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95400"/>
            <a:ext cx="7467600" cy="3657600"/>
          </a:xfrm>
        </p:spPr>
      </p:pic>
      <p:sp>
        <p:nvSpPr>
          <p:cNvPr id="3" name="Title 2">
            <a:extLst>
              <a:ext uri="{FF2B5EF4-FFF2-40B4-BE49-F238E27FC236}">
                <a16:creationId xmlns:a16="http://schemas.microsoft.com/office/drawing/2014/main" id="{0D675290-060C-4D71-87B5-9843106E397C}"/>
              </a:ext>
            </a:extLst>
          </p:cNvPr>
          <p:cNvSpPr>
            <a:spLocks noGrp="1"/>
          </p:cNvSpPr>
          <p:nvPr>
            <p:ph type="title"/>
          </p:nvPr>
        </p:nvSpPr>
        <p:spPr/>
        <p:txBody>
          <a:bodyPr>
            <a:normAutofit/>
          </a:bodyPr>
          <a:lstStyle/>
          <a:p>
            <a:pPr algn="l"/>
            <a:r>
              <a:rPr lang="en-IN" sz="2800" dirty="0">
                <a:latin typeface="Times New Roman" panose="02020603050405020304" pitchFamily="18" charset="0"/>
                <a:cs typeface="Times New Roman" panose="02020603050405020304" pitchFamily="18" charset="0"/>
              </a:rPr>
              <a:t>Pictorial Representation of all Accuracies</a:t>
            </a:r>
          </a:p>
        </p:txBody>
      </p:sp>
      <p:pic>
        <p:nvPicPr>
          <p:cNvPr id="7" name="Picture 6">
            <a:extLst>
              <a:ext uri="{FF2B5EF4-FFF2-40B4-BE49-F238E27FC236}">
                <a16:creationId xmlns:a16="http://schemas.microsoft.com/office/drawing/2014/main" id="{0CA2AC1D-2C36-417B-9F62-6C3F6D562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4953000"/>
            <a:ext cx="5181600" cy="1524000"/>
          </a:xfrm>
          <a:prstGeom prst="rect">
            <a:avLst/>
          </a:prstGeom>
        </p:spPr>
      </p:pic>
    </p:spTree>
    <p:extLst>
      <p:ext uri="{BB962C8B-B14F-4D97-AF65-F5344CB8AC3E}">
        <p14:creationId xmlns:p14="http://schemas.microsoft.com/office/powerpoint/2010/main" val="1053855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E59AB0-1ACC-4ACA-9B78-D5998B068F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295400"/>
            <a:ext cx="8077200" cy="2514600"/>
          </a:xfrm>
        </p:spPr>
      </p:pic>
      <p:sp>
        <p:nvSpPr>
          <p:cNvPr id="3" name="Title 2">
            <a:extLst>
              <a:ext uri="{FF2B5EF4-FFF2-40B4-BE49-F238E27FC236}">
                <a16:creationId xmlns:a16="http://schemas.microsoft.com/office/drawing/2014/main" id="{785A1BCC-96E6-4727-AEA1-9BF0C393FBD1}"/>
              </a:ext>
            </a:extLst>
          </p:cNvPr>
          <p:cNvSpPr>
            <a:spLocks noGrp="1"/>
          </p:cNvSpPr>
          <p:nvPr>
            <p:ph type="title"/>
          </p:nvPr>
        </p:nvSpPr>
        <p:spPr/>
        <p:txBody>
          <a:bodyPr>
            <a:normAutofit/>
          </a:bodyPr>
          <a:lstStyle/>
          <a:p>
            <a:pPr algn="l"/>
            <a:r>
              <a:rPr lang="en-IN" sz="2800" dirty="0" err="1">
                <a:latin typeface="Times New Roman" panose="02020603050405020304" pitchFamily="18" charset="0"/>
                <a:cs typeface="Times New Roman" panose="02020603050405020304" pitchFamily="18" charset="0"/>
              </a:rPr>
              <a:t>KMeans</a:t>
            </a:r>
            <a:r>
              <a:rPr lang="en-IN" sz="2800" dirty="0">
                <a:latin typeface="Times New Roman" panose="02020603050405020304" pitchFamily="18" charset="0"/>
                <a:cs typeface="Times New Roman" panose="02020603050405020304" pitchFamily="18" charset="0"/>
              </a:rPr>
              <a:t> With PCA</a:t>
            </a:r>
          </a:p>
        </p:txBody>
      </p:sp>
      <p:sp>
        <p:nvSpPr>
          <p:cNvPr id="6" name="TextBox 5">
            <a:extLst>
              <a:ext uri="{FF2B5EF4-FFF2-40B4-BE49-F238E27FC236}">
                <a16:creationId xmlns:a16="http://schemas.microsoft.com/office/drawing/2014/main" id="{5BDEE69C-FAFD-4564-BB0F-539D8D98B7BA}"/>
              </a:ext>
            </a:extLst>
          </p:cNvPr>
          <p:cNvSpPr txBox="1"/>
          <p:nvPr/>
        </p:nvSpPr>
        <p:spPr>
          <a:xfrm>
            <a:off x="533400" y="4191000"/>
            <a:ext cx="8229600" cy="923330"/>
          </a:xfrm>
          <a:prstGeom prst="rect">
            <a:avLst/>
          </a:prstGeom>
          <a:noFill/>
        </p:spPr>
        <p:txBody>
          <a:bodyPr wrap="square" rtlCol="0">
            <a:spAutoFit/>
          </a:bodyPr>
          <a:lstStyle/>
          <a:p>
            <a:pPr marL="342900" indent="-342900">
              <a:buAutoNum type="arabicPeriod"/>
            </a:pPr>
            <a:r>
              <a:rPr lang="en-IN" dirty="0"/>
              <a:t>The optimum number of Estimators were taken for Bagging Classifier is 85</a:t>
            </a:r>
          </a:p>
          <a:p>
            <a:pPr marL="342900" indent="-342900">
              <a:buAutoNum type="arabicPeriod"/>
            </a:pPr>
            <a:r>
              <a:rPr lang="en-IN" dirty="0"/>
              <a:t>The optimum number of Estimators were taken for AdaBoost Classifier is 5 with learning rate 1. </a:t>
            </a:r>
          </a:p>
        </p:txBody>
      </p:sp>
    </p:spTree>
    <p:extLst>
      <p:ext uri="{BB962C8B-B14F-4D97-AF65-F5344CB8AC3E}">
        <p14:creationId xmlns:p14="http://schemas.microsoft.com/office/powerpoint/2010/main" val="3727132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F09ED0-2786-4468-ADAC-185E3261E4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295400"/>
            <a:ext cx="6019800" cy="3312671"/>
          </a:xfrm>
        </p:spPr>
      </p:pic>
      <p:sp>
        <p:nvSpPr>
          <p:cNvPr id="3" name="Title 2">
            <a:extLst>
              <a:ext uri="{FF2B5EF4-FFF2-40B4-BE49-F238E27FC236}">
                <a16:creationId xmlns:a16="http://schemas.microsoft.com/office/drawing/2014/main" id="{5B1175AD-8E39-4B6F-845C-84B389CEB4F2}"/>
              </a:ext>
            </a:extLst>
          </p:cNvPr>
          <p:cNvSpPr>
            <a:spLocks noGrp="1"/>
          </p:cNvSpPr>
          <p:nvPr>
            <p:ph type="title"/>
          </p:nvPr>
        </p:nvSpPr>
        <p:spPr/>
        <p:txBody>
          <a:bodyPr>
            <a:normAutofit/>
          </a:bodyPr>
          <a:lstStyle/>
          <a:p>
            <a:pPr algn="l"/>
            <a:r>
              <a:rPr lang="en-IN" sz="2800" dirty="0">
                <a:latin typeface="Times New Roman" panose="02020603050405020304" pitchFamily="18" charset="0"/>
                <a:cs typeface="Times New Roman" panose="02020603050405020304" pitchFamily="18" charset="0"/>
              </a:rPr>
              <a:t>Graphical Representation of all model’s accuracies</a:t>
            </a:r>
          </a:p>
        </p:txBody>
      </p:sp>
      <p:pic>
        <p:nvPicPr>
          <p:cNvPr id="7" name="Picture 6">
            <a:extLst>
              <a:ext uri="{FF2B5EF4-FFF2-40B4-BE49-F238E27FC236}">
                <a16:creationId xmlns:a16="http://schemas.microsoft.com/office/drawing/2014/main" id="{C76B6007-1D96-4F4E-BAB2-50FA8D0B9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4800600"/>
            <a:ext cx="4495800" cy="1676400"/>
          </a:xfrm>
          <a:prstGeom prst="rect">
            <a:avLst/>
          </a:prstGeom>
        </p:spPr>
      </p:pic>
    </p:spTree>
    <p:extLst>
      <p:ext uri="{BB962C8B-B14F-4D97-AF65-F5344CB8AC3E}">
        <p14:creationId xmlns:p14="http://schemas.microsoft.com/office/powerpoint/2010/main" val="396690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D130E4-694D-47C8-A4B7-17EFDE7E41AA}"/>
              </a:ext>
            </a:extLst>
          </p:cNvPr>
          <p:cNvSpPr>
            <a:spLocks noGrp="1"/>
          </p:cNvSpPr>
          <p:nvPr>
            <p:ph type="title"/>
          </p:nvPr>
        </p:nvSpPr>
        <p:spPr>
          <a:xfrm>
            <a:off x="457200" y="261938"/>
            <a:ext cx="4114800" cy="369332"/>
          </a:xfrm>
        </p:spPr>
        <p:txBody>
          <a:bodyPr>
            <a:normAutofit fontScale="90000"/>
          </a:bodyPr>
          <a:lstStyle/>
          <a:p>
            <a:pPr algn="l"/>
            <a:r>
              <a:rPr lang="en-IN" sz="2400" dirty="0">
                <a:latin typeface="Times New Roman" panose="02020603050405020304" pitchFamily="18" charset="0"/>
                <a:cs typeface="Times New Roman" panose="02020603050405020304" pitchFamily="18" charset="0"/>
              </a:rPr>
              <a:t>Overall Accuracies of all Models</a:t>
            </a:r>
          </a:p>
        </p:txBody>
      </p:sp>
      <p:pic>
        <p:nvPicPr>
          <p:cNvPr id="6" name="Picture 5">
            <a:extLst>
              <a:ext uri="{FF2B5EF4-FFF2-40B4-BE49-F238E27FC236}">
                <a16:creationId xmlns:a16="http://schemas.microsoft.com/office/drawing/2014/main" id="{6F699641-66FB-4240-B022-2F693B372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53392"/>
            <a:ext cx="8610600" cy="5942669"/>
          </a:xfrm>
          <a:prstGeom prst="rect">
            <a:avLst/>
          </a:prstGeom>
        </p:spPr>
      </p:pic>
    </p:spTree>
    <p:extLst>
      <p:ext uri="{BB962C8B-B14F-4D97-AF65-F5344CB8AC3E}">
        <p14:creationId xmlns:p14="http://schemas.microsoft.com/office/powerpoint/2010/main" val="3117387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27D093-9CCD-4369-9385-111F4066437E}"/>
              </a:ext>
            </a:extLst>
          </p:cNvPr>
          <p:cNvSpPr>
            <a:spLocks noGrp="1"/>
          </p:cNvSpPr>
          <p:nvPr>
            <p:ph idx="1"/>
          </p:nvPr>
        </p:nvSpPr>
        <p:spPr>
          <a:xfrm>
            <a:off x="457200" y="1524000"/>
            <a:ext cx="8229600" cy="5181600"/>
          </a:xfrm>
        </p:spPr>
        <p:txBody>
          <a:bodyPr>
            <a:normAutofit fontScale="77500" lnSpcReduction="20000"/>
          </a:bodyPr>
          <a:lstStyle/>
          <a:p>
            <a:r>
              <a:rPr lang="en-US" dirty="0"/>
              <a:t>Gesture recognition is a topic in computer science and language technology with the goal of interpreting human gestures via mathematical algorithms. </a:t>
            </a:r>
          </a:p>
          <a:p>
            <a:r>
              <a:rPr lang="en-US" dirty="0"/>
              <a:t>Gestures can originate from any bodily motion or state but commonly originate from the face or hand.</a:t>
            </a:r>
          </a:p>
          <a:p>
            <a:r>
              <a:rPr lang="en-US" dirty="0"/>
              <a:t>Users can use simple gestures to control or interact with devices without physically touching them</a:t>
            </a:r>
          </a:p>
          <a:p>
            <a:r>
              <a:rPr lang="en-US" dirty="0"/>
              <a:t>Gesture recognition can be seen as a way for computers to begin to understand human body language, thus building a richer bridge between machines and humans than primitive text user interfaces or even GUIs (graphical user interfaces), which still limit the majority of input to keyboard and mouse and interact naturally without any mechanical devices. </a:t>
            </a:r>
            <a:endParaRPr lang="en-IN" dirty="0"/>
          </a:p>
        </p:txBody>
      </p:sp>
      <p:sp>
        <p:nvSpPr>
          <p:cNvPr id="3" name="Title 2">
            <a:extLst>
              <a:ext uri="{FF2B5EF4-FFF2-40B4-BE49-F238E27FC236}">
                <a16:creationId xmlns:a16="http://schemas.microsoft.com/office/drawing/2014/main" id="{CF7F1767-AAD6-476B-9B52-E6B62A6A0635}"/>
              </a:ext>
            </a:extLst>
          </p:cNvPr>
          <p:cNvSpPr>
            <a:spLocks noGrp="1"/>
          </p:cNvSpPr>
          <p:nvPr>
            <p:ph type="title"/>
          </p:nvPr>
        </p:nvSpPr>
        <p:spPr/>
        <p:txBody>
          <a:bodyPr>
            <a:normAutofit/>
          </a:bodyPr>
          <a:lstStyle/>
          <a:p>
            <a:r>
              <a:rPr lang="en-IN" dirty="0"/>
              <a:t>Gesture Recognition - Introduction</a:t>
            </a:r>
          </a:p>
        </p:txBody>
      </p:sp>
    </p:spTree>
    <p:extLst>
      <p:ext uri="{BB962C8B-B14F-4D97-AF65-F5344CB8AC3E}">
        <p14:creationId xmlns:p14="http://schemas.microsoft.com/office/powerpoint/2010/main" val="2376047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8415A-2114-4A6A-B4D7-2DB58C5B4384}"/>
              </a:ext>
            </a:extLst>
          </p:cNvPr>
          <p:cNvSpPr>
            <a:spLocks noGrp="1"/>
          </p:cNvSpPr>
          <p:nvPr>
            <p:ph idx="1"/>
          </p:nvPr>
        </p:nvSpPr>
        <p:spPr/>
        <p:txBody>
          <a:bodyPr>
            <a:normAutofit/>
          </a:bodyPr>
          <a:lstStyle/>
          <a:p>
            <a:pPr algn="just"/>
            <a:r>
              <a:rPr lang="en-IN" sz="2000" dirty="0">
                <a:latin typeface="Times New Roman" panose="02020603050405020304" pitchFamily="18" charset="0"/>
                <a:cs typeface="Times New Roman" panose="02020603050405020304" pitchFamily="18" charset="0"/>
              </a:rPr>
              <a:t>Thus applying the PCA with Logistic Regression shows the better accuracy without highly biased, not having high variance error , neither highly overfitted nor underfitted, since it is having a high precision accuracy value, we prefer the </a:t>
            </a:r>
            <a:r>
              <a:rPr lang="en-IN" sz="2000" u="sng" dirty="0">
                <a:latin typeface="Times New Roman" panose="02020603050405020304" pitchFamily="18" charset="0"/>
                <a:cs typeface="Times New Roman" panose="02020603050405020304" pitchFamily="18" charset="0"/>
              </a:rPr>
              <a:t>Logistic Regression Model after Applying PCA</a:t>
            </a:r>
            <a:r>
              <a:rPr lang="en-IN" sz="2000" dirty="0">
                <a:latin typeface="Times New Roman" panose="02020603050405020304" pitchFamily="18" charset="0"/>
                <a:cs typeface="Times New Roman" panose="02020603050405020304" pitchFamily="18" charset="0"/>
              </a:rPr>
              <a:t> for this Data Set.</a:t>
            </a:r>
          </a:p>
          <a:p>
            <a:pPr marL="0" indent="0" algn="just">
              <a:buNone/>
            </a:pPr>
            <a:endParaRPr lang="en-IN" sz="20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41B35D8E-080C-4C28-8AEC-DC37C351A5ED}"/>
              </a:ext>
            </a:extLst>
          </p:cNvPr>
          <p:cNvSpPr>
            <a:spLocks noGrp="1"/>
          </p:cNvSpPr>
          <p:nvPr>
            <p:ph type="title"/>
          </p:nvPr>
        </p:nvSpPr>
        <p:spPr/>
        <p:txBody>
          <a:bodyPr/>
          <a:lstStyle/>
          <a:p>
            <a:pPr algn="l"/>
            <a:r>
              <a:rPr lang="en-IN" dirty="0"/>
              <a:t>Final Model</a:t>
            </a:r>
          </a:p>
        </p:txBody>
      </p:sp>
      <p:graphicFrame>
        <p:nvGraphicFramePr>
          <p:cNvPr id="4" name="Table 4">
            <a:extLst>
              <a:ext uri="{FF2B5EF4-FFF2-40B4-BE49-F238E27FC236}">
                <a16:creationId xmlns:a16="http://schemas.microsoft.com/office/drawing/2014/main" id="{17A8CBDA-6F1F-4934-A924-2F48B58B614B}"/>
              </a:ext>
            </a:extLst>
          </p:cNvPr>
          <p:cNvGraphicFramePr>
            <a:graphicFrameLocks noGrp="1"/>
          </p:cNvGraphicFramePr>
          <p:nvPr>
            <p:extLst>
              <p:ext uri="{D42A27DB-BD31-4B8C-83A1-F6EECF244321}">
                <p14:modId xmlns:p14="http://schemas.microsoft.com/office/powerpoint/2010/main" val="2183709233"/>
              </p:ext>
            </p:extLst>
          </p:nvPr>
        </p:nvGraphicFramePr>
        <p:xfrm>
          <a:off x="533398" y="3581400"/>
          <a:ext cx="8370805" cy="990600"/>
        </p:xfrm>
        <a:graphic>
          <a:graphicData uri="http://schemas.openxmlformats.org/drawingml/2006/table">
            <a:tbl>
              <a:tblPr firstRow="1" bandRow="1">
                <a:tableStyleId>{F5AB1C69-6EDB-4FF4-983F-18BD219EF322}</a:tableStyleId>
              </a:tblPr>
              <a:tblGrid>
                <a:gridCol w="1175657">
                  <a:extLst>
                    <a:ext uri="{9D8B030D-6E8A-4147-A177-3AD203B41FA5}">
                      <a16:colId xmlns:a16="http://schemas.microsoft.com/office/drawing/2014/main" val="3451497296"/>
                    </a:ext>
                  </a:extLst>
                </a:gridCol>
                <a:gridCol w="1316863">
                  <a:extLst>
                    <a:ext uri="{9D8B030D-6E8A-4147-A177-3AD203B41FA5}">
                      <a16:colId xmlns:a16="http://schemas.microsoft.com/office/drawing/2014/main" val="3221453713"/>
                    </a:ext>
                  </a:extLst>
                </a:gridCol>
                <a:gridCol w="1175657">
                  <a:extLst>
                    <a:ext uri="{9D8B030D-6E8A-4147-A177-3AD203B41FA5}">
                      <a16:colId xmlns:a16="http://schemas.microsoft.com/office/drawing/2014/main" val="1519440916"/>
                    </a:ext>
                  </a:extLst>
                </a:gridCol>
                <a:gridCol w="1175657">
                  <a:extLst>
                    <a:ext uri="{9D8B030D-6E8A-4147-A177-3AD203B41FA5}">
                      <a16:colId xmlns:a16="http://schemas.microsoft.com/office/drawing/2014/main" val="4253458823"/>
                    </a:ext>
                  </a:extLst>
                </a:gridCol>
                <a:gridCol w="1175657">
                  <a:extLst>
                    <a:ext uri="{9D8B030D-6E8A-4147-A177-3AD203B41FA5}">
                      <a16:colId xmlns:a16="http://schemas.microsoft.com/office/drawing/2014/main" val="49761533"/>
                    </a:ext>
                  </a:extLst>
                </a:gridCol>
                <a:gridCol w="1175657">
                  <a:extLst>
                    <a:ext uri="{9D8B030D-6E8A-4147-A177-3AD203B41FA5}">
                      <a16:colId xmlns:a16="http://schemas.microsoft.com/office/drawing/2014/main" val="608592496"/>
                    </a:ext>
                  </a:extLst>
                </a:gridCol>
                <a:gridCol w="1175657">
                  <a:extLst>
                    <a:ext uri="{9D8B030D-6E8A-4147-A177-3AD203B41FA5}">
                      <a16:colId xmlns:a16="http://schemas.microsoft.com/office/drawing/2014/main" val="444423761"/>
                    </a:ext>
                  </a:extLst>
                </a:gridCol>
              </a:tblGrid>
              <a:tr h="495300">
                <a:tc>
                  <a:txBody>
                    <a:bodyPr/>
                    <a:lstStyle/>
                    <a:p>
                      <a:r>
                        <a:rPr lang="en-IN" dirty="0"/>
                        <a:t>Model</a:t>
                      </a:r>
                    </a:p>
                  </a:txBody>
                  <a:tcPr/>
                </a:tc>
                <a:tc>
                  <a:txBody>
                    <a:bodyPr/>
                    <a:lstStyle/>
                    <a:p>
                      <a:r>
                        <a:rPr lang="en-IN" dirty="0"/>
                        <a:t>TRAIN_ACC</a:t>
                      </a:r>
                    </a:p>
                  </a:txBody>
                  <a:tcPr/>
                </a:tc>
                <a:tc>
                  <a:txBody>
                    <a:bodyPr/>
                    <a:lstStyle/>
                    <a:p>
                      <a:r>
                        <a:rPr lang="en-IN" dirty="0"/>
                        <a:t>TEST_ACC</a:t>
                      </a:r>
                    </a:p>
                  </a:txBody>
                  <a:tcPr/>
                </a:tc>
                <a:tc>
                  <a:txBody>
                    <a:bodyPr/>
                    <a:lstStyle/>
                    <a:p>
                      <a:r>
                        <a:rPr lang="en-IN" dirty="0"/>
                        <a:t>PRECISON</a:t>
                      </a:r>
                    </a:p>
                  </a:txBody>
                  <a:tcPr/>
                </a:tc>
                <a:tc>
                  <a:txBody>
                    <a:bodyPr/>
                    <a:lstStyle/>
                    <a:p>
                      <a:r>
                        <a:rPr lang="en-IN" dirty="0"/>
                        <a:t>RECALL</a:t>
                      </a:r>
                    </a:p>
                  </a:txBody>
                  <a:tcPr/>
                </a:tc>
                <a:tc>
                  <a:txBody>
                    <a:bodyPr/>
                    <a:lstStyle/>
                    <a:p>
                      <a:r>
                        <a:rPr lang="en-IN" dirty="0"/>
                        <a:t>BIAS_ERR</a:t>
                      </a:r>
                    </a:p>
                  </a:txBody>
                  <a:tcPr/>
                </a:tc>
                <a:tc>
                  <a:txBody>
                    <a:bodyPr/>
                    <a:lstStyle/>
                    <a:p>
                      <a:r>
                        <a:rPr lang="en-IN" dirty="0"/>
                        <a:t>VAR_ERR</a:t>
                      </a:r>
                    </a:p>
                  </a:txBody>
                  <a:tcPr/>
                </a:tc>
                <a:extLst>
                  <a:ext uri="{0D108BD9-81ED-4DB2-BD59-A6C34878D82A}">
                    <a16:rowId xmlns:a16="http://schemas.microsoft.com/office/drawing/2014/main" val="2377039113"/>
                  </a:ext>
                </a:extLst>
              </a:tr>
              <a:tr h="495300">
                <a:tc>
                  <a:txBody>
                    <a:bodyPr/>
                    <a:lstStyle/>
                    <a:p>
                      <a:r>
                        <a:rPr lang="en-IN" dirty="0"/>
                        <a:t>Logistic</a:t>
                      </a:r>
                    </a:p>
                  </a:txBody>
                  <a:tcPr/>
                </a:tc>
                <a:tc>
                  <a:txBody>
                    <a:bodyPr/>
                    <a:lstStyle/>
                    <a:p>
                      <a:r>
                        <a:rPr lang="en-IN" dirty="0"/>
                        <a:t>0.83805586</a:t>
                      </a:r>
                    </a:p>
                  </a:txBody>
                  <a:tcPr/>
                </a:tc>
                <a:tc>
                  <a:txBody>
                    <a:bodyPr/>
                    <a:lstStyle/>
                    <a:p>
                      <a:r>
                        <a:rPr lang="en-IN" dirty="0"/>
                        <a:t>0.839344</a:t>
                      </a:r>
                    </a:p>
                  </a:txBody>
                  <a:tcPr/>
                </a:tc>
                <a:tc>
                  <a:txBody>
                    <a:bodyPr/>
                    <a:lstStyle/>
                    <a:p>
                      <a:r>
                        <a:rPr lang="en-IN" dirty="0"/>
                        <a:t>0.8390541</a:t>
                      </a:r>
                    </a:p>
                  </a:txBody>
                  <a:tcPr/>
                </a:tc>
                <a:tc>
                  <a:txBody>
                    <a:bodyPr/>
                    <a:lstStyle/>
                    <a:p>
                      <a:r>
                        <a:rPr lang="en-IN" dirty="0"/>
                        <a:t>0.8390541</a:t>
                      </a:r>
                    </a:p>
                  </a:txBody>
                  <a:tcPr/>
                </a:tc>
                <a:tc>
                  <a:txBody>
                    <a:bodyPr/>
                    <a:lstStyle/>
                    <a:p>
                      <a:r>
                        <a:rPr lang="en-IN" dirty="0"/>
                        <a:t>0.7770017</a:t>
                      </a:r>
                    </a:p>
                  </a:txBody>
                  <a:tcPr/>
                </a:tc>
                <a:tc>
                  <a:txBody>
                    <a:bodyPr/>
                    <a:lstStyle/>
                    <a:p>
                      <a:r>
                        <a:rPr lang="en-IN" dirty="0"/>
                        <a:t>0.0000223</a:t>
                      </a:r>
                    </a:p>
                  </a:txBody>
                  <a:tcPr/>
                </a:tc>
                <a:extLst>
                  <a:ext uri="{0D108BD9-81ED-4DB2-BD59-A6C34878D82A}">
                    <a16:rowId xmlns:a16="http://schemas.microsoft.com/office/drawing/2014/main" val="2750500001"/>
                  </a:ext>
                </a:extLst>
              </a:tr>
            </a:tbl>
          </a:graphicData>
        </a:graphic>
      </p:graphicFrame>
    </p:spTree>
    <p:extLst>
      <p:ext uri="{BB962C8B-B14F-4D97-AF65-F5344CB8AC3E}">
        <p14:creationId xmlns:p14="http://schemas.microsoft.com/office/powerpoint/2010/main" val="1865102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466017-2966-45E3-875C-9A34D206F49C}"/>
              </a:ext>
            </a:extLst>
          </p:cNvPr>
          <p:cNvSpPr>
            <a:spLocks noGrp="1"/>
          </p:cNvSpPr>
          <p:nvPr>
            <p:ph idx="1"/>
          </p:nvPr>
        </p:nvSpPr>
        <p:spPr/>
        <p:txBody>
          <a:bodyPr/>
          <a:lstStyle/>
          <a:p>
            <a:endParaRPr lang="en-IN" dirty="0"/>
          </a:p>
          <a:p>
            <a:r>
              <a:rPr lang="en-IN" dirty="0"/>
              <a:t> Health sector</a:t>
            </a:r>
          </a:p>
          <a:p>
            <a:r>
              <a:rPr lang="en-IN" dirty="0"/>
              <a:t>Automobile sector</a:t>
            </a:r>
          </a:p>
          <a:p>
            <a:r>
              <a:rPr lang="en-US" dirty="0"/>
              <a:t>Consumer Electronics sector</a:t>
            </a:r>
          </a:p>
          <a:p>
            <a:r>
              <a:rPr lang="en-US" dirty="0"/>
              <a:t>Manufacturing sector</a:t>
            </a:r>
          </a:p>
          <a:p>
            <a:pPr marL="0" indent="0">
              <a:buNone/>
            </a:pPr>
            <a:endParaRPr lang="en-IN" dirty="0"/>
          </a:p>
        </p:txBody>
      </p:sp>
      <p:sp>
        <p:nvSpPr>
          <p:cNvPr id="3" name="Title 2">
            <a:extLst>
              <a:ext uri="{FF2B5EF4-FFF2-40B4-BE49-F238E27FC236}">
                <a16:creationId xmlns:a16="http://schemas.microsoft.com/office/drawing/2014/main" id="{0F50079B-7E21-4136-88B8-1DA60CF50441}"/>
              </a:ext>
            </a:extLst>
          </p:cNvPr>
          <p:cNvSpPr>
            <a:spLocks noGrp="1"/>
          </p:cNvSpPr>
          <p:nvPr>
            <p:ph type="title"/>
          </p:nvPr>
        </p:nvSpPr>
        <p:spPr>
          <a:xfrm>
            <a:off x="457200" y="714777"/>
            <a:ext cx="8229600" cy="1143000"/>
          </a:xfrm>
        </p:spPr>
        <p:txBody>
          <a:bodyPr>
            <a:normAutofit/>
          </a:bodyPr>
          <a:lstStyle/>
          <a:p>
            <a:r>
              <a:rPr lang="en-US" sz="3200" u="sng" dirty="0"/>
              <a:t>Industries researching on Hand Gesture Recognition </a:t>
            </a:r>
            <a:endParaRPr lang="en-IN" sz="3200" dirty="0"/>
          </a:p>
        </p:txBody>
      </p:sp>
    </p:spTree>
    <p:extLst>
      <p:ext uri="{BB962C8B-B14F-4D97-AF65-F5344CB8AC3E}">
        <p14:creationId xmlns:p14="http://schemas.microsoft.com/office/powerpoint/2010/main" val="4281809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5C0037-7027-4BA7-8B8D-058020341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278" y="2587387"/>
            <a:ext cx="4129904" cy="2971800"/>
          </a:xfrm>
        </p:spPr>
      </p:pic>
      <p:sp>
        <p:nvSpPr>
          <p:cNvPr id="3" name="Title 2">
            <a:extLst>
              <a:ext uri="{FF2B5EF4-FFF2-40B4-BE49-F238E27FC236}">
                <a16:creationId xmlns:a16="http://schemas.microsoft.com/office/drawing/2014/main" id="{03AE4B09-BD95-49BF-8461-F383E62A5EAD}"/>
              </a:ext>
            </a:extLst>
          </p:cNvPr>
          <p:cNvSpPr>
            <a:spLocks noGrp="1"/>
          </p:cNvSpPr>
          <p:nvPr>
            <p:ph type="title"/>
          </p:nvPr>
        </p:nvSpPr>
        <p:spPr/>
        <p:txBody>
          <a:bodyPr>
            <a:normAutofit/>
          </a:bodyPr>
          <a:lstStyle/>
          <a:p>
            <a:r>
              <a:rPr lang="en-IN" dirty="0"/>
              <a:t>Health Sector</a:t>
            </a:r>
          </a:p>
        </p:txBody>
      </p:sp>
      <p:pic>
        <p:nvPicPr>
          <p:cNvPr id="4" name="Picture 3">
            <a:extLst>
              <a:ext uri="{FF2B5EF4-FFF2-40B4-BE49-F238E27FC236}">
                <a16:creationId xmlns:a16="http://schemas.microsoft.com/office/drawing/2014/main" id="{13235B7B-C351-4905-9E8B-4D1AC64D9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667000"/>
            <a:ext cx="4278002" cy="2892187"/>
          </a:xfrm>
          <a:prstGeom prst="rect">
            <a:avLst/>
          </a:prstGeom>
        </p:spPr>
      </p:pic>
    </p:spTree>
    <p:extLst>
      <p:ext uri="{BB962C8B-B14F-4D97-AF65-F5344CB8AC3E}">
        <p14:creationId xmlns:p14="http://schemas.microsoft.com/office/powerpoint/2010/main" val="3132250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A2D5C-5695-47C1-A173-BD5E5A246757}"/>
              </a:ext>
            </a:extLst>
          </p:cNvPr>
          <p:cNvSpPr>
            <a:spLocks noGrp="1"/>
          </p:cNvSpPr>
          <p:nvPr>
            <p:ph type="title"/>
          </p:nvPr>
        </p:nvSpPr>
        <p:spPr/>
        <p:txBody>
          <a:bodyPr/>
          <a:lstStyle/>
          <a:p>
            <a:r>
              <a:rPr lang="en-IN" dirty="0"/>
              <a:t>Automobile Sector</a:t>
            </a:r>
          </a:p>
        </p:txBody>
      </p:sp>
      <p:pic>
        <p:nvPicPr>
          <p:cNvPr id="7" name="Picture 6">
            <a:extLst>
              <a:ext uri="{FF2B5EF4-FFF2-40B4-BE49-F238E27FC236}">
                <a16:creationId xmlns:a16="http://schemas.microsoft.com/office/drawing/2014/main" id="{CA694E3E-D662-4F99-B19B-D735394FA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028" y="1404938"/>
            <a:ext cx="4381500" cy="4233862"/>
          </a:xfrm>
          <a:prstGeom prst="rect">
            <a:avLst/>
          </a:prstGeom>
        </p:spPr>
      </p:pic>
      <p:pic>
        <p:nvPicPr>
          <p:cNvPr id="8" name="Content Placeholder 7">
            <a:extLst>
              <a:ext uri="{FF2B5EF4-FFF2-40B4-BE49-F238E27FC236}">
                <a16:creationId xmlns:a16="http://schemas.microsoft.com/office/drawing/2014/main" id="{26F52DFD-1628-4C88-AE4A-01C81494B7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513" y="1641476"/>
            <a:ext cx="4381500" cy="3852862"/>
          </a:xfrm>
        </p:spPr>
      </p:pic>
    </p:spTree>
    <p:extLst>
      <p:ext uri="{BB962C8B-B14F-4D97-AF65-F5344CB8AC3E}">
        <p14:creationId xmlns:p14="http://schemas.microsoft.com/office/powerpoint/2010/main" val="3443753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71B3AC-9B80-4FE5-BE7F-DB3926EC2F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1262" y="1600200"/>
            <a:ext cx="7081476" cy="4525963"/>
          </a:xfrm>
        </p:spPr>
      </p:pic>
      <p:sp>
        <p:nvSpPr>
          <p:cNvPr id="3" name="Title 2">
            <a:extLst>
              <a:ext uri="{FF2B5EF4-FFF2-40B4-BE49-F238E27FC236}">
                <a16:creationId xmlns:a16="http://schemas.microsoft.com/office/drawing/2014/main" id="{1EA9338F-AFBF-4CE1-9EB6-7C518E5A572F}"/>
              </a:ext>
            </a:extLst>
          </p:cNvPr>
          <p:cNvSpPr>
            <a:spLocks noGrp="1"/>
          </p:cNvSpPr>
          <p:nvPr>
            <p:ph type="title"/>
          </p:nvPr>
        </p:nvSpPr>
        <p:spPr/>
        <p:txBody>
          <a:bodyPr>
            <a:normAutofit/>
          </a:bodyPr>
          <a:lstStyle/>
          <a:p>
            <a:r>
              <a:rPr lang="en-US" dirty="0"/>
              <a:t>Consumer Electronics Sector</a:t>
            </a:r>
            <a:endParaRPr lang="en-IN" dirty="0"/>
          </a:p>
        </p:txBody>
      </p:sp>
    </p:spTree>
    <p:extLst>
      <p:ext uri="{BB962C8B-B14F-4D97-AF65-F5344CB8AC3E}">
        <p14:creationId xmlns:p14="http://schemas.microsoft.com/office/powerpoint/2010/main" val="2727297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1561C-E1E6-4BB9-B450-2B75BCC305CC}"/>
              </a:ext>
            </a:extLst>
          </p:cNvPr>
          <p:cNvSpPr>
            <a:spLocks noGrp="1"/>
          </p:cNvSpPr>
          <p:nvPr>
            <p:ph type="title"/>
          </p:nvPr>
        </p:nvSpPr>
        <p:spPr/>
        <p:txBody>
          <a:bodyPr>
            <a:normAutofit/>
          </a:bodyPr>
          <a:lstStyle/>
          <a:p>
            <a:r>
              <a:rPr lang="en-US" sz="4000" dirty="0"/>
              <a:t>Holograms (</a:t>
            </a:r>
            <a:r>
              <a:rPr lang="en-IN" sz="4000" dirty="0"/>
              <a:t>Mixed Reality platform)</a:t>
            </a:r>
          </a:p>
        </p:txBody>
      </p:sp>
      <p:pic>
        <p:nvPicPr>
          <p:cNvPr id="5" name="Picture 4">
            <a:extLst>
              <a:ext uri="{FF2B5EF4-FFF2-40B4-BE49-F238E27FC236}">
                <a16:creationId xmlns:a16="http://schemas.microsoft.com/office/drawing/2014/main" id="{49E56EEF-FF4E-4336-9743-8EE897502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716206"/>
            <a:ext cx="6943725" cy="3971925"/>
          </a:xfrm>
          <a:prstGeom prst="rect">
            <a:avLst/>
          </a:prstGeom>
        </p:spPr>
      </p:pic>
    </p:spTree>
    <p:extLst>
      <p:ext uri="{BB962C8B-B14F-4D97-AF65-F5344CB8AC3E}">
        <p14:creationId xmlns:p14="http://schemas.microsoft.com/office/powerpoint/2010/main" val="464611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0A51F4-DCB3-4C64-B398-DE231C9E73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31" t="8646"/>
          <a:stretch/>
        </p:blipFill>
        <p:spPr>
          <a:xfrm>
            <a:off x="1066800" y="1447800"/>
            <a:ext cx="6705600" cy="4808073"/>
          </a:xfrm>
        </p:spPr>
      </p:pic>
      <p:sp>
        <p:nvSpPr>
          <p:cNvPr id="7" name="TextBox 6">
            <a:extLst>
              <a:ext uri="{FF2B5EF4-FFF2-40B4-BE49-F238E27FC236}">
                <a16:creationId xmlns:a16="http://schemas.microsoft.com/office/drawing/2014/main" id="{5471CFFB-812B-4AA5-B8A6-2D9DA7C067E0}"/>
              </a:ext>
            </a:extLst>
          </p:cNvPr>
          <p:cNvSpPr txBox="1"/>
          <p:nvPr/>
        </p:nvSpPr>
        <p:spPr>
          <a:xfrm>
            <a:off x="914400" y="381000"/>
            <a:ext cx="5562600" cy="707886"/>
          </a:xfrm>
          <a:prstGeom prst="rect">
            <a:avLst/>
          </a:prstGeom>
          <a:noFill/>
        </p:spPr>
        <p:txBody>
          <a:bodyPr wrap="square" rtlCol="0">
            <a:spAutoFit/>
          </a:bodyPr>
          <a:lstStyle/>
          <a:p>
            <a:r>
              <a:rPr lang="en-US" sz="4000" dirty="0"/>
              <a:t>      Virtual Tool Gesture. </a:t>
            </a:r>
            <a:endParaRPr lang="en-IN" sz="4000" dirty="0"/>
          </a:p>
        </p:txBody>
      </p:sp>
    </p:spTree>
    <p:extLst>
      <p:ext uri="{BB962C8B-B14F-4D97-AF65-F5344CB8AC3E}">
        <p14:creationId xmlns:p14="http://schemas.microsoft.com/office/powerpoint/2010/main" val="1304760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8E7EB9-13FD-4B04-B7C2-3D3E8B079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9162" y="2121446"/>
            <a:ext cx="7305675" cy="4125817"/>
          </a:xfrm>
        </p:spPr>
      </p:pic>
      <p:sp>
        <p:nvSpPr>
          <p:cNvPr id="3" name="Title 2">
            <a:extLst>
              <a:ext uri="{FF2B5EF4-FFF2-40B4-BE49-F238E27FC236}">
                <a16:creationId xmlns:a16="http://schemas.microsoft.com/office/drawing/2014/main" id="{E773B6CB-504B-4CA7-9884-4A7EBA273907}"/>
              </a:ext>
            </a:extLst>
          </p:cNvPr>
          <p:cNvSpPr>
            <a:spLocks noGrp="1"/>
          </p:cNvSpPr>
          <p:nvPr>
            <p:ph type="title"/>
          </p:nvPr>
        </p:nvSpPr>
        <p:spPr>
          <a:xfrm>
            <a:off x="762000" y="152400"/>
            <a:ext cx="8229600" cy="1877705"/>
          </a:xfrm>
        </p:spPr>
        <p:txBody>
          <a:bodyPr>
            <a:normAutofit fontScale="90000"/>
          </a:bodyPr>
          <a:lstStyle/>
          <a:p>
            <a:pPr algn="l"/>
            <a:r>
              <a:rPr lang="en-IN" b="1" dirty="0"/>
              <a:t>                 </a:t>
            </a:r>
            <a:br>
              <a:rPr lang="en-IN" b="1" dirty="0"/>
            </a:br>
            <a:r>
              <a:rPr lang="en-IN" dirty="0"/>
              <a:t> </a:t>
            </a:r>
            <a:br>
              <a:rPr lang="en-IN" dirty="0"/>
            </a:br>
            <a:br>
              <a:rPr lang="en-IN" dirty="0"/>
            </a:br>
            <a:r>
              <a:rPr lang="en-IN" sz="2700" dirty="0"/>
              <a:t>Machinery study and manufacturing.</a:t>
            </a:r>
            <a:br>
              <a:rPr lang="en-IN" sz="2700" dirty="0"/>
            </a:br>
            <a:r>
              <a:rPr lang="en-IN" sz="2700" dirty="0"/>
              <a:t>Increase speed of work.</a:t>
            </a:r>
            <a:br>
              <a:rPr lang="en-IN" sz="2700" dirty="0"/>
            </a:br>
            <a:br>
              <a:rPr lang="en-IN" sz="2700" dirty="0">
                <a:effectLst>
                  <a:outerShdw blurRad="38100" dist="38100" dir="2700000" algn="tl">
                    <a:srgbClr val="000000">
                      <a:alpha val="43137"/>
                    </a:srgbClr>
                  </a:outerShdw>
                </a:effectLst>
              </a:rPr>
            </a:br>
            <a:r>
              <a:rPr lang="en-IN" dirty="0"/>
              <a:t> </a:t>
            </a:r>
            <a:br>
              <a:rPr lang="en-IN" dirty="0"/>
            </a:br>
            <a:endParaRPr lang="en-IN" dirty="0"/>
          </a:p>
        </p:txBody>
      </p:sp>
    </p:spTree>
    <p:extLst>
      <p:ext uri="{BB962C8B-B14F-4D97-AF65-F5344CB8AC3E}">
        <p14:creationId xmlns:p14="http://schemas.microsoft.com/office/powerpoint/2010/main" val="3965349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BFCDD0-84BF-470A-B623-3F7B803E91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886744"/>
            <a:ext cx="7010400" cy="4537455"/>
          </a:xfrm>
        </p:spPr>
      </p:pic>
      <p:sp>
        <p:nvSpPr>
          <p:cNvPr id="4" name="Title 3">
            <a:extLst>
              <a:ext uri="{FF2B5EF4-FFF2-40B4-BE49-F238E27FC236}">
                <a16:creationId xmlns:a16="http://schemas.microsoft.com/office/drawing/2014/main" id="{BB1A8249-A71A-4B1A-9140-3AFCB4AD38E5}"/>
              </a:ext>
            </a:extLst>
          </p:cNvPr>
          <p:cNvSpPr>
            <a:spLocks noGrp="1"/>
          </p:cNvSpPr>
          <p:nvPr>
            <p:ph type="title"/>
          </p:nvPr>
        </p:nvSpPr>
        <p:spPr>
          <a:xfrm>
            <a:off x="762000" y="451998"/>
            <a:ext cx="8229600" cy="1143000"/>
          </a:xfrm>
        </p:spPr>
        <p:txBody>
          <a:bodyPr>
            <a:noAutofit/>
          </a:bodyPr>
          <a:lstStyle/>
          <a:p>
            <a:pPr algn="l"/>
            <a:br>
              <a:rPr lang="en-IN" sz="2400" dirty="0">
                <a:effectLst>
                  <a:outerShdw blurRad="38100" dist="19050" dir="2700000" algn="tl">
                    <a:schemeClr val="dk1">
                      <a:alpha val="40000"/>
                    </a:schemeClr>
                  </a:outerShdw>
                </a:effectLst>
              </a:rPr>
            </a:br>
            <a:br>
              <a:rPr lang="en-IN" sz="2400" dirty="0">
                <a:effectLst>
                  <a:outerShdw blurRad="38100" dist="19050" dir="2700000" algn="tl">
                    <a:schemeClr val="dk1">
                      <a:alpha val="40000"/>
                    </a:schemeClr>
                  </a:outerShdw>
                </a:effectLst>
              </a:rPr>
            </a:br>
            <a:r>
              <a:rPr lang="en-IN" sz="2400" dirty="0"/>
              <a:t>Improving patient care.</a:t>
            </a:r>
            <a:br>
              <a:rPr lang="en-IN" sz="2400" dirty="0"/>
            </a:br>
            <a:r>
              <a:rPr lang="en-IN" sz="2400" dirty="0"/>
              <a:t>Better  understanding of diseases and symptoms.</a:t>
            </a:r>
            <a:br>
              <a:rPr lang="en-IN" sz="2400" dirty="0"/>
            </a:br>
            <a:r>
              <a:rPr lang="en-IN" sz="2400" dirty="0"/>
              <a:t>Creating a virtual </a:t>
            </a:r>
            <a:r>
              <a:rPr lang="en-US" sz="2400" dirty="0"/>
              <a:t>environment for medical practitioners.</a:t>
            </a:r>
            <a:br>
              <a:rPr lang="en-US" sz="2400" dirty="0"/>
            </a:br>
            <a:br>
              <a:rPr lang="en-US" sz="2400" dirty="0"/>
            </a:br>
            <a:endParaRPr lang="en-IN" sz="2400" dirty="0"/>
          </a:p>
        </p:txBody>
      </p:sp>
    </p:spTree>
    <p:extLst>
      <p:ext uri="{BB962C8B-B14F-4D97-AF65-F5344CB8AC3E}">
        <p14:creationId xmlns:p14="http://schemas.microsoft.com/office/powerpoint/2010/main" val="1996180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0F9E84-70E3-4D0D-8011-214ABD390854}"/>
              </a:ext>
            </a:extLst>
          </p:cNvPr>
          <p:cNvSpPr>
            <a:spLocks noGrp="1"/>
          </p:cNvSpPr>
          <p:nvPr>
            <p:ph idx="1"/>
          </p:nvPr>
        </p:nvSpPr>
        <p:spPr/>
        <p:txBody>
          <a:bodyPr>
            <a:normAutofit/>
          </a:bodyPr>
          <a:lstStyle/>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Hospitals In USA has a loss of $8.3 billion because </a:t>
            </a:r>
            <a:r>
              <a:rPr lang="en-US" sz="2000" dirty="0">
                <a:latin typeface="Arial" panose="020B0604020202020204" pitchFamily="34" charset="0"/>
                <a:cs typeface="Arial" panose="020B0604020202020204" pitchFamily="34" charset="0"/>
              </a:rPr>
              <a:t>of older and outdated communication methods and technology.</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These hospitals when they adapt to the new technology with hand gestures there are better possibilities to understand the disease and diagnosis with proper procedures.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These hand gestures when applied to beds and wheelchairs will give a better communications between the patient and the doctor where we can control the lose of life.</a:t>
            </a:r>
          </a:p>
        </p:txBody>
      </p:sp>
      <p:sp>
        <p:nvSpPr>
          <p:cNvPr id="3" name="Title 2">
            <a:extLst>
              <a:ext uri="{FF2B5EF4-FFF2-40B4-BE49-F238E27FC236}">
                <a16:creationId xmlns:a16="http://schemas.microsoft.com/office/drawing/2014/main" id="{AA8020A6-498C-4AF6-9188-82A340BEA6B3}"/>
              </a:ext>
            </a:extLst>
          </p:cNvPr>
          <p:cNvSpPr>
            <a:spLocks noGrp="1"/>
          </p:cNvSpPr>
          <p:nvPr>
            <p:ph type="title"/>
          </p:nvPr>
        </p:nvSpPr>
        <p:spPr>
          <a:xfrm>
            <a:off x="457200" y="261938"/>
            <a:ext cx="8229600" cy="1338262"/>
          </a:xfrm>
        </p:spPr>
        <p:txBody>
          <a:bodyPr>
            <a:normAutofit/>
          </a:bodyPr>
          <a:lstStyle/>
          <a:p>
            <a:pPr algn="l"/>
            <a:r>
              <a:rPr lang="en-US" dirty="0"/>
              <a:t>                 </a:t>
            </a:r>
            <a:r>
              <a:rPr lang="en-US" u="sng" dirty="0"/>
              <a:t>Business </a:t>
            </a:r>
            <a:r>
              <a:rPr lang="en-IN" u="sng" dirty="0"/>
              <a:t>Insights</a:t>
            </a:r>
            <a:r>
              <a:rPr lang="en-US" u="sng" dirty="0"/>
              <a:t> </a:t>
            </a:r>
            <a:br>
              <a:rPr lang="en-US" dirty="0"/>
            </a:br>
            <a:r>
              <a:rPr lang="en-US" sz="3600" dirty="0"/>
              <a:t>Health sector:</a:t>
            </a:r>
            <a:endParaRPr lang="en-IN" sz="3600" dirty="0"/>
          </a:p>
        </p:txBody>
      </p:sp>
    </p:spTree>
    <p:extLst>
      <p:ext uri="{BB962C8B-B14F-4D97-AF65-F5344CB8AC3E}">
        <p14:creationId xmlns:p14="http://schemas.microsoft.com/office/powerpoint/2010/main" val="680514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3B38A9C-F2B8-4828-AB1B-FE8B705050C3}"/>
              </a:ext>
            </a:extLst>
          </p:cNvPr>
          <p:cNvGraphicFramePr>
            <a:graphicFrameLocks noGrp="1"/>
          </p:cNvGraphicFramePr>
          <p:nvPr>
            <p:ph idx="1"/>
            <p:extLst>
              <p:ext uri="{D42A27DB-BD31-4B8C-83A1-F6EECF244321}">
                <p14:modId xmlns:p14="http://schemas.microsoft.com/office/powerpoint/2010/main" val="853315220"/>
              </p:ext>
            </p:extLst>
          </p:nvPr>
        </p:nvGraphicFramePr>
        <p:xfrm>
          <a:off x="457200" y="1600200"/>
          <a:ext cx="7696200" cy="4681543"/>
        </p:xfrm>
        <a:graphic>
          <a:graphicData uri="http://schemas.openxmlformats.org/drawingml/2006/table">
            <a:tbl>
              <a:tblPr firstRow="1" bandRow="1">
                <a:tableStyleId>{5C22544A-7EE6-4342-B048-85BDC9FD1C3A}</a:tableStyleId>
              </a:tblPr>
              <a:tblGrid>
                <a:gridCol w="3634317">
                  <a:extLst>
                    <a:ext uri="{9D8B030D-6E8A-4147-A177-3AD203B41FA5}">
                      <a16:colId xmlns:a16="http://schemas.microsoft.com/office/drawing/2014/main" val="1162425563"/>
                    </a:ext>
                  </a:extLst>
                </a:gridCol>
                <a:gridCol w="4061883">
                  <a:extLst>
                    <a:ext uri="{9D8B030D-6E8A-4147-A177-3AD203B41FA5}">
                      <a16:colId xmlns:a16="http://schemas.microsoft.com/office/drawing/2014/main" val="4167251060"/>
                    </a:ext>
                  </a:extLst>
                </a:gridCol>
              </a:tblGrid>
              <a:tr h="2209800">
                <a:tc>
                  <a:txBody>
                    <a:bodyPr/>
                    <a:lstStyle/>
                    <a:p>
                      <a:r>
                        <a:rPr lang="en-US" dirty="0"/>
                        <a:t>Interactive Games </a:t>
                      </a:r>
                    </a:p>
                    <a:p>
                      <a:endParaRPr lang="en-IN" dirty="0"/>
                    </a:p>
                    <a:p>
                      <a:endParaRPr lang="en-IN" dirty="0"/>
                    </a:p>
                    <a:p>
                      <a:endParaRPr lang="en-IN" dirty="0"/>
                    </a:p>
                    <a:p>
                      <a:endParaRPr lang="en-IN" dirty="0"/>
                    </a:p>
                    <a:p>
                      <a:endParaRPr lang="en-IN" dirty="0"/>
                    </a:p>
                    <a:p>
                      <a:endParaRPr lang="en-IN" dirty="0"/>
                    </a:p>
                    <a:p>
                      <a:endParaRPr lang="en-IN" dirty="0"/>
                    </a:p>
                  </a:txBody>
                  <a:tcPr/>
                </a:tc>
                <a:tc>
                  <a:txBody>
                    <a:bodyPr/>
                    <a:lstStyle/>
                    <a:p>
                      <a:r>
                        <a:rPr lang="en-US" dirty="0"/>
                        <a:t>User Interfaces in Mobiles/Tablets</a:t>
                      </a:r>
                      <a:endParaRPr lang="en-IN" dirty="0"/>
                    </a:p>
                  </a:txBody>
                  <a:tcPr/>
                </a:tc>
                <a:extLst>
                  <a:ext uri="{0D108BD9-81ED-4DB2-BD59-A6C34878D82A}">
                    <a16:rowId xmlns:a16="http://schemas.microsoft.com/office/drawing/2014/main" val="844002322"/>
                  </a:ext>
                </a:extLst>
              </a:tr>
              <a:tr h="2395543">
                <a:tc>
                  <a:txBody>
                    <a:bodyPr/>
                    <a:lstStyle/>
                    <a:p>
                      <a:r>
                        <a:rPr lang="en-US" dirty="0"/>
                        <a:t>Infotainment Systems in Cars</a:t>
                      </a:r>
                    </a:p>
                    <a:p>
                      <a:endParaRPr lang="en-IN" dirty="0"/>
                    </a:p>
                    <a:p>
                      <a:endParaRPr lang="en-IN" dirty="0"/>
                    </a:p>
                    <a:p>
                      <a:endParaRPr lang="en-IN" dirty="0"/>
                    </a:p>
                    <a:p>
                      <a:endParaRPr lang="en-IN" dirty="0"/>
                    </a:p>
                    <a:p>
                      <a:endParaRPr lang="en-IN" dirty="0"/>
                    </a:p>
                    <a:p>
                      <a:endParaRPr lang="en-IN" dirty="0"/>
                    </a:p>
                  </a:txBody>
                  <a:tcPr/>
                </a:tc>
                <a:tc>
                  <a:txBody>
                    <a:bodyPr/>
                    <a:lstStyle/>
                    <a:p>
                      <a:r>
                        <a:rPr lang="en-US" dirty="0"/>
                        <a:t>Toys</a:t>
                      </a:r>
                      <a:endParaRPr lang="en-IN" dirty="0"/>
                    </a:p>
                  </a:txBody>
                  <a:tcPr/>
                </a:tc>
                <a:extLst>
                  <a:ext uri="{0D108BD9-81ED-4DB2-BD59-A6C34878D82A}">
                    <a16:rowId xmlns:a16="http://schemas.microsoft.com/office/drawing/2014/main" val="3450906609"/>
                  </a:ext>
                </a:extLst>
              </a:tr>
            </a:tbl>
          </a:graphicData>
        </a:graphic>
      </p:graphicFrame>
      <p:sp>
        <p:nvSpPr>
          <p:cNvPr id="3" name="Title 2">
            <a:extLst>
              <a:ext uri="{FF2B5EF4-FFF2-40B4-BE49-F238E27FC236}">
                <a16:creationId xmlns:a16="http://schemas.microsoft.com/office/drawing/2014/main" id="{66FC065C-1553-4314-81DB-B0F99F173659}"/>
              </a:ext>
            </a:extLst>
          </p:cNvPr>
          <p:cNvSpPr>
            <a:spLocks noGrp="1"/>
          </p:cNvSpPr>
          <p:nvPr>
            <p:ph type="title"/>
          </p:nvPr>
        </p:nvSpPr>
        <p:spPr/>
        <p:txBody>
          <a:bodyPr>
            <a:normAutofit/>
          </a:bodyPr>
          <a:lstStyle/>
          <a:p>
            <a:r>
              <a:rPr lang="en-US" sz="3200" dirty="0"/>
              <a:t>Most Common Hand Gesture Control Use Cases</a:t>
            </a:r>
            <a:endParaRPr lang="en-IN" sz="3200" dirty="0"/>
          </a:p>
        </p:txBody>
      </p:sp>
      <p:pic>
        <p:nvPicPr>
          <p:cNvPr id="15" name="Picture 14" descr="A picture containing person, indoor, television, man&#10;&#10;Description automatically generated">
            <a:extLst>
              <a:ext uri="{FF2B5EF4-FFF2-40B4-BE49-F238E27FC236}">
                <a16:creationId xmlns:a16="http://schemas.microsoft.com/office/drawing/2014/main" id="{17A1871B-5F39-4528-ADFE-0C0E69A0C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96" y="1936299"/>
            <a:ext cx="3156734" cy="1797501"/>
          </a:xfrm>
          <a:prstGeom prst="rect">
            <a:avLst/>
          </a:prstGeom>
        </p:spPr>
      </p:pic>
      <p:pic>
        <p:nvPicPr>
          <p:cNvPr id="17" name="Picture 16">
            <a:extLst>
              <a:ext uri="{FF2B5EF4-FFF2-40B4-BE49-F238E27FC236}">
                <a16:creationId xmlns:a16="http://schemas.microsoft.com/office/drawing/2014/main" id="{1AA7FF7A-7EC1-4F81-9B8A-F4A75BF1F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96" y="4321567"/>
            <a:ext cx="3232105" cy="1872465"/>
          </a:xfrm>
          <a:prstGeom prst="rect">
            <a:avLst/>
          </a:prstGeom>
        </p:spPr>
      </p:pic>
      <p:pic>
        <p:nvPicPr>
          <p:cNvPr id="21" name="Picture 20">
            <a:extLst>
              <a:ext uri="{FF2B5EF4-FFF2-40B4-BE49-F238E27FC236}">
                <a16:creationId xmlns:a16="http://schemas.microsoft.com/office/drawing/2014/main" id="{62F66D68-D69C-4CC7-93FB-1FE077888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371" y="4287181"/>
            <a:ext cx="3610030" cy="1872465"/>
          </a:xfrm>
          <a:prstGeom prst="rect">
            <a:avLst/>
          </a:prstGeom>
        </p:spPr>
      </p:pic>
      <p:pic>
        <p:nvPicPr>
          <p:cNvPr id="23" name="Picture 22" descr="A hand holding a remote control&#10;&#10;Description automatically generated">
            <a:extLst>
              <a:ext uri="{FF2B5EF4-FFF2-40B4-BE49-F238E27FC236}">
                <a16:creationId xmlns:a16="http://schemas.microsoft.com/office/drawing/2014/main" id="{B3818FBC-61D5-4A2B-BA3E-073FCFD8A0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300" y="1936299"/>
            <a:ext cx="3396674" cy="1861516"/>
          </a:xfrm>
          <a:prstGeom prst="rect">
            <a:avLst/>
          </a:prstGeom>
        </p:spPr>
      </p:pic>
    </p:spTree>
    <p:extLst>
      <p:ext uri="{BB962C8B-B14F-4D97-AF65-F5344CB8AC3E}">
        <p14:creationId xmlns:p14="http://schemas.microsoft.com/office/powerpoint/2010/main" val="4005727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1BFE13-B694-46BA-AF50-F2F787BDC107}"/>
              </a:ext>
            </a:extLst>
          </p:cNvPr>
          <p:cNvSpPr>
            <a:spLocks noGrp="1"/>
          </p:cNvSpPr>
          <p:nvPr>
            <p:ph idx="1"/>
          </p:nvPr>
        </p:nvSpPr>
        <p:spPr/>
        <p:txBody>
          <a:bodyPr/>
          <a:lstStyle/>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2016 survey found that U.S. Machinery and Automobile Manufacturing Industries lose up to $1.8 billion each year in wasted productivity due to obsolete technology.</a:t>
            </a:r>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These Industries when they introduce automation and AI, There  production rate will be increased with less time than before.</a:t>
            </a:r>
          </a:p>
          <a:p>
            <a:pPr marL="0" indent="0">
              <a:buNone/>
            </a:pP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These </a:t>
            </a:r>
            <a:r>
              <a:rPr lang="en-US" sz="2000" dirty="0">
                <a:latin typeface="Arial" panose="020B0604020202020204" pitchFamily="34" charset="0"/>
                <a:cs typeface="Arial" panose="020B0604020202020204" pitchFamily="34" charset="0"/>
              </a:rPr>
              <a:t>technologies will give better understanding of the machinery which will help in maintaining and upgrading the machineries.</a:t>
            </a:r>
          </a:p>
          <a:p>
            <a:pPr marL="0" indent="0">
              <a:buNone/>
            </a:pPr>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a:p>
            <a:endParaRPr lang="en-IN" sz="3600" dirty="0"/>
          </a:p>
        </p:txBody>
      </p:sp>
      <p:sp>
        <p:nvSpPr>
          <p:cNvPr id="3" name="Title 2">
            <a:extLst>
              <a:ext uri="{FF2B5EF4-FFF2-40B4-BE49-F238E27FC236}">
                <a16:creationId xmlns:a16="http://schemas.microsoft.com/office/drawing/2014/main" id="{BA30A13C-F57C-47A4-821D-6168C53AB773}"/>
              </a:ext>
            </a:extLst>
          </p:cNvPr>
          <p:cNvSpPr>
            <a:spLocks noGrp="1"/>
          </p:cNvSpPr>
          <p:nvPr>
            <p:ph type="title"/>
          </p:nvPr>
        </p:nvSpPr>
        <p:spPr>
          <a:xfrm>
            <a:off x="457200" y="609600"/>
            <a:ext cx="8229600" cy="1143000"/>
          </a:xfrm>
        </p:spPr>
        <p:txBody>
          <a:bodyPr>
            <a:normAutofit/>
          </a:bodyPr>
          <a:lstStyle/>
          <a:p>
            <a:pPr algn="l"/>
            <a:r>
              <a:rPr lang="en-US" sz="3600" dirty="0"/>
              <a:t>Automobile and Manufacturing :</a:t>
            </a:r>
            <a:endParaRPr lang="en-IN" sz="3600" dirty="0"/>
          </a:p>
        </p:txBody>
      </p:sp>
    </p:spTree>
    <p:extLst>
      <p:ext uri="{BB962C8B-B14F-4D97-AF65-F5344CB8AC3E}">
        <p14:creationId xmlns:p14="http://schemas.microsoft.com/office/powerpoint/2010/main" val="4026530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E17C9-7CFC-4E29-91FC-E36753363A33}"/>
              </a:ext>
            </a:extLst>
          </p:cNvPr>
          <p:cNvSpPr/>
          <p:nvPr/>
        </p:nvSpPr>
        <p:spPr>
          <a:xfrm>
            <a:off x="2803664" y="2967335"/>
            <a:ext cx="353667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2357515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3B38A9C-F2B8-4828-AB1B-FE8B705050C3}"/>
              </a:ext>
            </a:extLst>
          </p:cNvPr>
          <p:cNvGraphicFramePr>
            <a:graphicFrameLocks noGrp="1"/>
          </p:cNvGraphicFramePr>
          <p:nvPr>
            <p:ph idx="1"/>
            <p:extLst>
              <p:ext uri="{D42A27DB-BD31-4B8C-83A1-F6EECF244321}">
                <p14:modId xmlns:p14="http://schemas.microsoft.com/office/powerpoint/2010/main" val="469175566"/>
              </p:ext>
            </p:extLst>
          </p:nvPr>
        </p:nvGraphicFramePr>
        <p:xfrm>
          <a:off x="457200" y="1600200"/>
          <a:ext cx="7696200" cy="4681543"/>
        </p:xfrm>
        <a:graphic>
          <a:graphicData uri="http://schemas.openxmlformats.org/drawingml/2006/table">
            <a:tbl>
              <a:tblPr firstRow="1" bandRow="1">
                <a:tableStyleId>{5C22544A-7EE6-4342-B048-85BDC9FD1C3A}</a:tableStyleId>
              </a:tblPr>
              <a:tblGrid>
                <a:gridCol w="3634317">
                  <a:extLst>
                    <a:ext uri="{9D8B030D-6E8A-4147-A177-3AD203B41FA5}">
                      <a16:colId xmlns:a16="http://schemas.microsoft.com/office/drawing/2014/main" val="1162425563"/>
                    </a:ext>
                  </a:extLst>
                </a:gridCol>
                <a:gridCol w="4061883">
                  <a:extLst>
                    <a:ext uri="{9D8B030D-6E8A-4147-A177-3AD203B41FA5}">
                      <a16:colId xmlns:a16="http://schemas.microsoft.com/office/drawing/2014/main" val="4167251060"/>
                    </a:ext>
                  </a:extLst>
                </a:gridCol>
              </a:tblGrid>
              <a:tr h="2209800">
                <a:tc>
                  <a:txBody>
                    <a:bodyPr/>
                    <a:lstStyle/>
                    <a:p>
                      <a:r>
                        <a:rPr lang="en-US" dirty="0"/>
                        <a:t>Healthcare – Robotic Arms</a:t>
                      </a:r>
                    </a:p>
                    <a:p>
                      <a:endParaRPr lang="en-IN" dirty="0"/>
                    </a:p>
                    <a:p>
                      <a:endParaRPr lang="en-IN" dirty="0"/>
                    </a:p>
                    <a:p>
                      <a:endParaRPr lang="en-IN" dirty="0"/>
                    </a:p>
                    <a:p>
                      <a:endParaRPr lang="en-IN" dirty="0"/>
                    </a:p>
                    <a:p>
                      <a:endParaRPr lang="en-IN" dirty="0"/>
                    </a:p>
                    <a:p>
                      <a:endParaRPr lang="en-IN" dirty="0"/>
                    </a:p>
                    <a:p>
                      <a:endParaRPr lang="en-IN" dirty="0"/>
                    </a:p>
                  </a:txBody>
                  <a:tcPr/>
                </a:tc>
                <a:tc>
                  <a:txBody>
                    <a:bodyPr/>
                    <a:lstStyle/>
                    <a:p>
                      <a:r>
                        <a:rPr lang="en-US" dirty="0"/>
                        <a:t>Sports Analytics – Training Players</a:t>
                      </a:r>
                    </a:p>
                    <a:p>
                      <a:endParaRPr lang="en-IN" dirty="0"/>
                    </a:p>
                  </a:txBody>
                  <a:tcPr/>
                </a:tc>
                <a:extLst>
                  <a:ext uri="{0D108BD9-81ED-4DB2-BD59-A6C34878D82A}">
                    <a16:rowId xmlns:a16="http://schemas.microsoft.com/office/drawing/2014/main" val="844002322"/>
                  </a:ext>
                </a:extLst>
              </a:tr>
              <a:tr h="2395543">
                <a:tc>
                  <a:txBody>
                    <a:bodyPr/>
                    <a:lstStyle/>
                    <a:p>
                      <a:r>
                        <a:rPr lang="en-US" dirty="0"/>
                        <a:t>Virtual Reality </a:t>
                      </a:r>
                    </a:p>
                    <a:p>
                      <a:endParaRPr lang="en-IN" dirty="0"/>
                    </a:p>
                    <a:p>
                      <a:endParaRPr lang="en-IN" dirty="0"/>
                    </a:p>
                    <a:p>
                      <a:endParaRPr lang="en-IN" dirty="0"/>
                    </a:p>
                    <a:p>
                      <a:endParaRPr lang="en-IN" dirty="0"/>
                    </a:p>
                    <a:p>
                      <a:endParaRPr lang="en-IN" dirty="0"/>
                    </a:p>
                    <a:p>
                      <a:endParaRPr lang="en-IN" dirty="0"/>
                    </a:p>
                  </a:txBody>
                  <a:tcPr/>
                </a:tc>
                <a:tc>
                  <a:txBody>
                    <a:bodyPr/>
                    <a:lstStyle/>
                    <a:p>
                      <a:r>
                        <a:rPr lang="en-US" dirty="0"/>
                        <a:t>Augmented Reality – Training/Simulation</a:t>
                      </a:r>
                    </a:p>
                    <a:p>
                      <a:endParaRPr lang="en-IN" dirty="0"/>
                    </a:p>
                  </a:txBody>
                  <a:tcPr/>
                </a:tc>
                <a:extLst>
                  <a:ext uri="{0D108BD9-81ED-4DB2-BD59-A6C34878D82A}">
                    <a16:rowId xmlns:a16="http://schemas.microsoft.com/office/drawing/2014/main" val="3450906609"/>
                  </a:ext>
                </a:extLst>
              </a:tr>
            </a:tbl>
          </a:graphicData>
        </a:graphic>
      </p:graphicFrame>
      <p:sp>
        <p:nvSpPr>
          <p:cNvPr id="3" name="Title 2">
            <a:extLst>
              <a:ext uri="{FF2B5EF4-FFF2-40B4-BE49-F238E27FC236}">
                <a16:creationId xmlns:a16="http://schemas.microsoft.com/office/drawing/2014/main" id="{66FC065C-1553-4314-81DB-B0F99F173659}"/>
              </a:ext>
            </a:extLst>
          </p:cNvPr>
          <p:cNvSpPr>
            <a:spLocks noGrp="1"/>
          </p:cNvSpPr>
          <p:nvPr>
            <p:ph type="title"/>
          </p:nvPr>
        </p:nvSpPr>
        <p:spPr/>
        <p:txBody>
          <a:bodyPr>
            <a:normAutofit/>
          </a:bodyPr>
          <a:lstStyle/>
          <a:p>
            <a:r>
              <a:rPr lang="en-US" sz="3200" dirty="0"/>
              <a:t>Promising Hand Gesture Control Use Cases</a:t>
            </a:r>
            <a:endParaRPr lang="en-IN" sz="3200" dirty="0"/>
          </a:p>
        </p:txBody>
      </p:sp>
      <p:pic>
        <p:nvPicPr>
          <p:cNvPr id="7" name="Picture 6">
            <a:extLst>
              <a:ext uri="{FF2B5EF4-FFF2-40B4-BE49-F238E27FC236}">
                <a16:creationId xmlns:a16="http://schemas.microsoft.com/office/drawing/2014/main" id="{174ADDB1-9326-4D76-B3C6-628A4D0AB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96" y="1936297"/>
            <a:ext cx="2993204" cy="1861517"/>
          </a:xfrm>
          <a:prstGeom prst="rect">
            <a:avLst/>
          </a:prstGeom>
        </p:spPr>
      </p:pic>
      <p:pic>
        <p:nvPicPr>
          <p:cNvPr id="9" name="Picture 8" descr="A picture containing riding&#10;&#10;Description automatically generated">
            <a:extLst>
              <a:ext uri="{FF2B5EF4-FFF2-40B4-BE49-F238E27FC236}">
                <a16:creationId xmlns:a16="http://schemas.microsoft.com/office/drawing/2014/main" id="{E165A824-7A6A-4221-A385-77FFBE0C2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972" y="1958120"/>
            <a:ext cx="3581399" cy="1839694"/>
          </a:xfrm>
          <a:prstGeom prst="rect">
            <a:avLst/>
          </a:prstGeom>
        </p:spPr>
      </p:pic>
      <p:pic>
        <p:nvPicPr>
          <p:cNvPr id="12" name="Picture 11" descr="A picture containing indoor, monitor, front, table&#10;&#10;Description automatically generated">
            <a:extLst>
              <a:ext uri="{FF2B5EF4-FFF2-40B4-BE49-F238E27FC236}">
                <a16:creationId xmlns:a16="http://schemas.microsoft.com/office/drawing/2014/main" id="{C0F8A422-B27B-4805-8291-D8EF59C5A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05" y="4251861"/>
            <a:ext cx="3046696" cy="2029881"/>
          </a:xfrm>
          <a:prstGeom prst="rect">
            <a:avLst/>
          </a:prstGeom>
        </p:spPr>
      </p:pic>
      <p:pic>
        <p:nvPicPr>
          <p:cNvPr id="18" name="Picture 17">
            <a:extLst>
              <a:ext uri="{FF2B5EF4-FFF2-40B4-BE49-F238E27FC236}">
                <a16:creationId xmlns:a16="http://schemas.microsoft.com/office/drawing/2014/main" id="{65ED96BA-C0CF-44CB-8EB1-14A631AB34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4237017"/>
            <a:ext cx="3581400" cy="1990786"/>
          </a:xfrm>
          <a:prstGeom prst="rect">
            <a:avLst/>
          </a:prstGeom>
        </p:spPr>
      </p:pic>
    </p:spTree>
    <p:extLst>
      <p:ext uri="{BB962C8B-B14F-4D97-AF65-F5344CB8AC3E}">
        <p14:creationId xmlns:p14="http://schemas.microsoft.com/office/powerpoint/2010/main" val="2196360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7BCFEC-1D07-446E-A222-A0B84E739978}"/>
              </a:ext>
            </a:extLst>
          </p:cNvPr>
          <p:cNvSpPr>
            <a:spLocks noGrp="1"/>
          </p:cNvSpPr>
          <p:nvPr>
            <p:ph type="title"/>
          </p:nvPr>
        </p:nvSpPr>
        <p:spPr/>
        <p:txBody>
          <a:bodyPr/>
          <a:lstStyle/>
          <a:p>
            <a:r>
              <a:rPr lang="en-IN" dirty="0"/>
              <a:t>Hand Gesture Pointers </a:t>
            </a:r>
          </a:p>
        </p:txBody>
      </p:sp>
      <p:pic>
        <p:nvPicPr>
          <p:cNvPr id="1026" name="Picture 2" descr="Image result for hand gesture recognition use cases">
            <a:extLst>
              <a:ext uri="{FF2B5EF4-FFF2-40B4-BE49-F238E27FC236}">
                <a16:creationId xmlns:a16="http://schemas.microsoft.com/office/drawing/2014/main" id="{FDD766C2-C5A9-4BDA-8E0C-5A6C1A205D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524000"/>
            <a:ext cx="6477000" cy="421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374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514600"/>
            <a:ext cx="8229600" cy="1143000"/>
          </a:xfrm>
        </p:spPr>
        <p:txBody>
          <a:bodyPr/>
          <a:lstStyle/>
          <a:p>
            <a:r>
              <a:rPr lang="en-US" dirty="0"/>
              <a:t>Hand Posture Dataset</a:t>
            </a:r>
          </a:p>
        </p:txBody>
      </p:sp>
    </p:spTree>
    <p:extLst>
      <p:ext uri="{BB962C8B-B14F-4D97-AF65-F5344CB8AC3E}">
        <p14:creationId xmlns:p14="http://schemas.microsoft.com/office/powerpoint/2010/main" val="423622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b="1" dirty="0"/>
              <a:t>Gesture recognition for Human Computer Interaction :</a:t>
            </a:r>
          </a:p>
          <a:p>
            <a:pPr marL="0" indent="0">
              <a:buNone/>
            </a:pPr>
            <a:br>
              <a:rPr lang="en-US" b="1" dirty="0"/>
            </a:br>
            <a:r>
              <a:rPr lang="en-US" sz="2800" dirty="0"/>
              <a:t>There are various applications where hand gesture can be used for interaction with systems. Classical interactions may limit the way we use the system. All these systems require physical contact, in order to interact with system. Gestures can interpret same functionality without physically interacting with the interfacing devices. </a:t>
            </a:r>
          </a:p>
          <a:p>
            <a:pPr marL="0" indent="0">
              <a:buNone/>
            </a:pPr>
            <a:endParaRPr lang="en-US" sz="2800" dirty="0"/>
          </a:p>
          <a:p>
            <a:pPr marL="0" indent="0">
              <a:buNone/>
            </a:pPr>
            <a:r>
              <a:rPr lang="en-US" sz="2800" dirty="0"/>
              <a:t>Our model is to predict the gesture with utmost precision.</a:t>
            </a:r>
          </a:p>
        </p:txBody>
      </p:sp>
      <p:sp>
        <p:nvSpPr>
          <p:cNvPr id="3" name="Title 2"/>
          <p:cNvSpPr>
            <a:spLocks noGrp="1"/>
          </p:cNvSpPr>
          <p:nvPr>
            <p:ph type="title"/>
          </p:nvPr>
        </p:nvSpPr>
        <p:spPr/>
        <p:txBody>
          <a:bodyPr/>
          <a:lstStyle/>
          <a:p>
            <a:r>
              <a:rPr lang="en-US" dirty="0"/>
              <a:t>Problem Statement :</a:t>
            </a:r>
          </a:p>
        </p:txBody>
      </p:sp>
    </p:spTree>
    <p:extLst>
      <p:ext uri="{BB962C8B-B14F-4D97-AF65-F5344CB8AC3E}">
        <p14:creationId xmlns:p14="http://schemas.microsoft.com/office/powerpoint/2010/main" val="590720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9454</TotalTime>
  <Words>2090</Words>
  <Application>Microsoft Office PowerPoint</Application>
  <PresentationFormat>On-screen Show (4:3)</PresentationFormat>
  <Paragraphs>266</Paragraphs>
  <Slides>51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Adobe Devanagari</vt:lpstr>
      <vt:lpstr>Arial</vt:lpstr>
      <vt:lpstr>Calibri</vt:lpstr>
      <vt:lpstr>Courier New</vt:lpstr>
      <vt:lpstr>Times New Roman</vt:lpstr>
      <vt:lpstr>Wingdings</vt:lpstr>
      <vt:lpstr>Office Theme</vt:lpstr>
      <vt:lpstr>PowerPoint Presentation</vt:lpstr>
      <vt:lpstr>Final Capstone Project on  Hand Gesture Recognition </vt:lpstr>
      <vt:lpstr>Industry Overview - Technology Sector</vt:lpstr>
      <vt:lpstr>Gesture Recognition - Introduction</vt:lpstr>
      <vt:lpstr>Most Common Hand Gesture Control Use Cases</vt:lpstr>
      <vt:lpstr>Promising Hand Gesture Control Use Cases</vt:lpstr>
      <vt:lpstr>Hand Gesture Pointers </vt:lpstr>
      <vt:lpstr>Hand Posture Dataset</vt:lpstr>
      <vt:lpstr>Problem Statement :</vt:lpstr>
      <vt:lpstr>About the data set:</vt:lpstr>
      <vt:lpstr>PowerPoint Presentation</vt:lpstr>
      <vt:lpstr>Gestures : Explained</vt:lpstr>
      <vt:lpstr>Sample Hand Gestures</vt:lpstr>
      <vt:lpstr>Overall Work Flow</vt:lpstr>
      <vt:lpstr>PowerPoint Presentation</vt:lpstr>
      <vt:lpstr>EDA </vt:lpstr>
      <vt:lpstr>Pie chart about the classes and users</vt:lpstr>
      <vt:lpstr>PowerPoint Presentation</vt:lpstr>
      <vt:lpstr>Bubble chart</vt:lpstr>
      <vt:lpstr>Stacked Bar chart </vt:lpstr>
      <vt:lpstr>Treemaps</vt:lpstr>
      <vt:lpstr>Stacked Bar chart </vt:lpstr>
      <vt:lpstr>PowerPoint Presentation</vt:lpstr>
      <vt:lpstr>Attempts:</vt:lpstr>
      <vt:lpstr>Feature Engineering</vt:lpstr>
      <vt:lpstr>Reason for not dropping columns</vt:lpstr>
      <vt:lpstr>Model Accuracies</vt:lpstr>
      <vt:lpstr>Graphical Representation of Accuracies   </vt:lpstr>
      <vt:lpstr>Principle Component Analysis</vt:lpstr>
      <vt:lpstr>PowerPoint Presentation</vt:lpstr>
      <vt:lpstr>Choosing Principal components</vt:lpstr>
      <vt:lpstr>Forming A Feature Vector And New Data</vt:lpstr>
      <vt:lpstr>With PCA</vt:lpstr>
      <vt:lpstr>Graphical Representation of all Model’s Accuracies</vt:lpstr>
      <vt:lpstr>KMeans Clustering</vt:lpstr>
      <vt:lpstr>Pictorial Representation of all Accuracies</vt:lpstr>
      <vt:lpstr>KMeans With PCA</vt:lpstr>
      <vt:lpstr>Graphical Representation of all model’s accuracies</vt:lpstr>
      <vt:lpstr>Overall Accuracies of all Models</vt:lpstr>
      <vt:lpstr>Final Model</vt:lpstr>
      <vt:lpstr>Industries researching on Hand Gesture Recognition </vt:lpstr>
      <vt:lpstr>Health Sector</vt:lpstr>
      <vt:lpstr>Automobile Sector</vt:lpstr>
      <vt:lpstr>Consumer Electronics Sector</vt:lpstr>
      <vt:lpstr>Holograms (Mixed Reality platform)</vt:lpstr>
      <vt:lpstr>PowerPoint Presentation</vt:lpstr>
      <vt:lpstr>                     Machinery study and manufacturing. Increase speed of work.    </vt:lpstr>
      <vt:lpstr>  Improving patient care. Better  understanding of diseases and symptoms. Creating a virtual environment for medical practitioners.  </vt:lpstr>
      <vt:lpstr>                 Business Insights  Health sector:</vt:lpstr>
      <vt:lpstr>Automobile and Manufacturing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MOTURU PRAVEEN BHARGAV</cp:lastModifiedBy>
  <cp:revision>405</cp:revision>
  <dcterms:created xsi:type="dcterms:W3CDTF">2017-03-30T12:09:41Z</dcterms:created>
  <dcterms:modified xsi:type="dcterms:W3CDTF">2020-01-21T02:59:12Z</dcterms:modified>
</cp:coreProperties>
</file>